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3" r:id="rId1"/>
    <p:sldMasterId id="2147483730" r:id="rId2"/>
    <p:sldMasterId id="2147483718" r:id="rId3"/>
    <p:sldMasterId id="2147483706" r:id="rId4"/>
  </p:sldMasterIdLst>
  <p:notesMasterIdLst>
    <p:notesMasterId r:id="rId24"/>
  </p:notesMasterIdLst>
  <p:sldIdLst>
    <p:sldId id="256" r:id="rId5"/>
    <p:sldId id="289" r:id="rId6"/>
    <p:sldId id="297" r:id="rId7"/>
    <p:sldId id="298" r:id="rId8"/>
    <p:sldId id="299" r:id="rId9"/>
    <p:sldId id="258" r:id="rId10"/>
    <p:sldId id="300" r:id="rId11"/>
    <p:sldId id="302" r:id="rId12"/>
    <p:sldId id="303" r:id="rId13"/>
    <p:sldId id="281" r:id="rId14"/>
    <p:sldId id="301" r:id="rId15"/>
    <p:sldId id="304" r:id="rId16"/>
    <p:sldId id="280" r:id="rId17"/>
    <p:sldId id="294" r:id="rId18"/>
    <p:sldId id="305" r:id="rId19"/>
    <p:sldId id="295" r:id="rId20"/>
    <p:sldId id="306" r:id="rId21"/>
    <p:sldId id="284" r:id="rId22"/>
    <p:sldId id="296"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Cambria Math" panose="02040503050406030204" pitchFamily="18" charset="0"/>
      <p:regular r:id="rId29"/>
    </p:embeddedFont>
    <p:embeddedFont>
      <p:font typeface="Calibri Light" panose="020F0302020204030204" pitchFamily="34" charset="0"/>
      <p:regular r:id="rId30"/>
      <p: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7" autoAdjust="0"/>
    <p:restoredTop sz="79000" autoAdjust="0"/>
  </p:normalViewPr>
  <p:slideViewPr>
    <p:cSldViewPr snapToGrid="0">
      <p:cViewPr varScale="1">
        <p:scale>
          <a:sx n="67" d="100"/>
          <a:sy n="67" d="100"/>
        </p:scale>
        <p:origin x="989"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7.fnt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ableStyles" Target="tableStyle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lstStyle>
            <a:lvl1pPr marL="0" marR="0" lvl="0" indent="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7092591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92" name="Google Shape;92;p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683114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Poisson distributions generate only discrete positive integers (aka 0, 1, 2, 3, 4…+</a:t>
            </a:r>
            <a:r>
              <a:rPr lang="en-US" dirty="0" err="1"/>
              <a:t>inf</a:t>
            </a:r>
            <a:r>
              <a:rPr lang="en-US" dirty="0"/>
              <a:t>). There is only one parameter and thus the mean and variance are equal.</a:t>
            </a:r>
          </a:p>
          <a:p>
            <a:endParaRPr lang="en-US" dirty="0"/>
          </a:p>
          <a:p>
            <a:r>
              <a:rPr lang="en-US" dirty="0"/>
              <a:t>Here, we are modeling the count (C) with a Poisson distribution as a function of an environmental or habitat covariate x. There are some additional complicating factors in a GLM not detailed here. </a:t>
            </a:r>
          </a:p>
          <a:p>
            <a:endParaRPr lang="en-US" dirty="0"/>
          </a:p>
          <a:p>
            <a:r>
              <a:rPr lang="en-US" dirty="0"/>
              <a:t>See these references for more details, or ask any of us if you have more questions!</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50813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Buckland, et al. 2004. State-space models for the dynamics of wild animal populations. Ecological Modeling.</a:t>
            </a:r>
          </a:p>
          <a:p>
            <a:r>
              <a:rPr lang="en-US" dirty="0" err="1"/>
              <a:t>Kery</a:t>
            </a:r>
            <a:r>
              <a:rPr lang="en-US" dirty="0"/>
              <a:t> and Schaub 2012 Bayesian Analysis using </a:t>
            </a:r>
            <a:r>
              <a:rPr lang="en-US" dirty="0" err="1"/>
              <a:t>WinBUGS</a:t>
            </a:r>
            <a:r>
              <a:rPr lang="en-US" dirty="0"/>
              <a:t> (Chapter 5)</a:t>
            </a:r>
          </a:p>
          <a:p>
            <a:r>
              <a:rPr lang="en-US" dirty="0"/>
              <a:t>Hostetler and Chandler 2015 Improved state-space models for inference about spatial and temporal variation in abundance from count data. Ecology.</a:t>
            </a:r>
          </a:p>
          <a:p>
            <a:pPr fontAlgn="base"/>
            <a:r>
              <a:rPr lang="en-US" dirty="0"/>
              <a:t>Newman et al. 2014. </a:t>
            </a:r>
            <a:r>
              <a:rPr lang="en-US" sz="1200" b="0" i="0" u="none" strike="noStrike" cap="none" dirty="0">
                <a:solidFill>
                  <a:schemeClr val="dk1"/>
                </a:solidFill>
                <a:effectLst/>
                <a:latin typeface="Calibri"/>
                <a:ea typeface="Calibri"/>
                <a:cs typeface="Calibri"/>
                <a:sym typeface="Calibri"/>
              </a:rPr>
              <a:t>Modelling Population Dynamics: Model Formulation, Fitting and Assessment using State-Space Methods (all chapters)</a:t>
            </a:r>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94122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use count data to estimate population growth rate (still assuming constant or perfect detection)</a:t>
            </a:r>
          </a:p>
          <a:p>
            <a:r>
              <a:rPr lang="en-US" dirty="0"/>
              <a:t>Account for sampling variation and process variation – but cannot get rid of it!</a:t>
            </a:r>
          </a:p>
          <a:p>
            <a:r>
              <a:rPr lang="en-US" dirty="0"/>
              <a:t>Some drawbacks include:</a:t>
            </a:r>
          </a:p>
          <a:p>
            <a:pPr>
              <a:buFont typeface="Arial" panose="020B0604020202020204" pitchFamily="34" charset="0"/>
              <a:buChar char="•"/>
            </a:pPr>
            <a:r>
              <a:rPr lang="en-US" dirty="0"/>
              <a:t>Model can deal with teasing apart sampling variation but it cannot correct for bias in counts</a:t>
            </a:r>
          </a:p>
          <a:p>
            <a:pPr>
              <a:buFont typeface="Arial" panose="020B0604020202020204" pitchFamily="34" charset="0"/>
              <a:buChar char="•"/>
            </a:pPr>
            <a:r>
              <a:rPr lang="en-US" dirty="0"/>
              <a:t>Models can be relatively complex and/or difficult to code</a:t>
            </a:r>
          </a:p>
          <a:p>
            <a:pPr>
              <a:buFont typeface="Arial" panose="020B0604020202020204" pitchFamily="34" charset="0"/>
              <a:buChar char="•"/>
            </a:pPr>
            <a:r>
              <a:rPr lang="en-US" dirty="0"/>
              <a:t>Simple models may suffer from estimation problems</a:t>
            </a:r>
          </a:p>
          <a:p>
            <a:pPr>
              <a:buFont typeface="Arial" panose="020B0604020202020204" pitchFamily="34" charset="0"/>
              <a:buChar char="•"/>
            </a:pPr>
            <a:r>
              <a:rPr lang="en-US" dirty="0"/>
              <a:t>Model fit and selection are difficult and are often ignored</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921322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there are estimates of detection probability from separate studies (taken from literature) you can use the canonical population estimator to estimate abundance (N) by dividing the count (C) by the detection probability (p).</a:t>
            </a:r>
          </a:p>
          <a:p>
            <a:r>
              <a:rPr lang="en-US" dirty="0"/>
              <a:t>This is the most basic method for correcting counts (see Williams et al. 2002 Analysis and management of animal populations)</a:t>
            </a:r>
          </a:p>
          <a:p>
            <a:r>
              <a:rPr lang="en-US" dirty="0"/>
              <a:t>IF you have data on detection probability you can correct the counts and then use any of the aforementioned models with the abundance estimates to model ecological covariates, estimate population growth, and in SSM partition variance in biological processes and sampling processes</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992294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2: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N-mixture models require that there were repeated counts at several sites during a closed period.</a:t>
            </a: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 This allows for the estimation of detection to correct the counts and use to estimate abundance.</a:t>
            </a:r>
          </a:p>
          <a:p>
            <a:pPr marL="0" marR="0" lvl="0" indent="0" algn="l" rtl="0">
              <a:spcBef>
                <a:spcPts val="0"/>
              </a:spcBef>
              <a:spcAft>
                <a:spcPts val="0"/>
              </a:spcAft>
              <a:buNone/>
            </a:pP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N mixture models are very similar to occupancy models, technically, occupancy means that N&gt;0 and therefore, occupancy can be estimated using the same abundance data used in N-mixture models.</a:t>
            </a:r>
          </a:p>
          <a:p>
            <a:pPr marL="0" marR="0" lvl="0" indent="0" algn="l" rtl="0">
              <a:spcBef>
                <a:spcPts val="0"/>
              </a:spcBef>
              <a:spcAft>
                <a:spcPts val="0"/>
              </a:spcAft>
              <a:buNone/>
            </a:pP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In these models we can include covariates on abundance and detection to explicitly model spatial and temporal variation.</a:t>
            </a:r>
          </a:p>
          <a:p>
            <a:pPr marL="0" marR="0" lvl="0" indent="0" algn="l" rtl="0">
              <a:spcBef>
                <a:spcPts val="0"/>
              </a:spcBef>
              <a:spcAft>
                <a:spcPts val="0"/>
              </a:spcAft>
              <a:buNone/>
            </a:pP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They are called mixture models because it combines two generalized linear models. The typical model framework includes a Poisson GLM to model abundance and a Binomial GLM to model detection. The Binomial simply states that we only count some proportion of individuals in the true population.</a:t>
            </a:r>
          </a:p>
          <a:p>
            <a:pPr marL="0" marR="0" lvl="0" indent="0" algn="l" rtl="0">
              <a:spcBef>
                <a:spcPts val="0"/>
              </a:spcBef>
              <a:spcAft>
                <a:spcPts val="0"/>
              </a:spcAft>
              <a:buNone/>
            </a:pP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Key References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Books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err="1"/>
              <a:t>Kery</a:t>
            </a:r>
            <a:r>
              <a:rPr lang="en-US" dirty="0"/>
              <a:t>, M. and </a:t>
            </a:r>
            <a:r>
              <a:rPr lang="en-US" dirty="0" err="1"/>
              <a:t>Royle</a:t>
            </a:r>
            <a:r>
              <a:rPr lang="en-US" dirty="0"/>
              <a:t>, A. 2016. Applied hierarchical modeling in ecology.</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err="1"/>
              <a:t>Kery</a:t>
            </a:r>
            <a:r>
              <a:rPr lang="en-US" dirty="0"/>
              <a:t>, M. and Schaub, M. 2012. Bayesian population analysis using </a:t>
            </a:r>
            <a:r>
              <a:rPr lang="en-US" dirty="0" err="1"/>
              <a:t>WinBUGS</a:t>
            </a:r>
            <a:r>
              <a:rPr lang="en-US" dirty="0"/>
              <a:t> </a:t>
            </a:r>
            <a:r>
              <a:rPr lang="en-US" dirty="0">
                <a:sym typeface="Wingdings" panose="05000000000000000000" pitchFamily="2" charset="2"/>
              </a:rPr>
              <a:t> The authors explain everything I have discussed here from the most basic details up, along with code. I highly recommend this book!</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dirty="0">
              <a:sym typeface="Wingdings" panose="05000000000000000000" pitchFamily="2" charset="2"/>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sym typeface="Wingdings" panose="05000000000000000000" pitchFamily="2" charset="2"/>
              </a:rPr>
              <a:t>Papers</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err="1"/>
              <a:t>Royle</a:t>
            </a:r>
            <a:r>
              <a:rPr lang="en-US" dirty="0"/>
              <a:t>, A. 2004a. Generalized estimators of avian abundance from count survey data. Animal Biodiversity Conservation.</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err="1"/>
              <a:t>Royle</a:t>
            </a:r>
            <a:r>
              <a:rPr lang="en-US" dirty="0"/>
              <a:t>. A. 2004b. N-mixture models for estimating population size from spatially replicated counts. Biometrics</a:t>
            </a:r>
          </a:p>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34" name="Google Shape;134;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14</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662159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important to recognize that we can model both detection and abundance as a function of relevant covariates. For instance, we might expect that detection probability is different between observers, or it is affected by habitat type. Likewise, abundance may differ among habitat types or in the presence or absence of predators. We can use these covariates as predictors of species abundance across space.</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748374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2: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Like most models, there are a series of assumptions that must be met in order to produce unbiased estimates. In this case, nearly all of the assumptions need to be met during the sampling period and built into the sampling design. When you get data on a species you need to determine if these assumptions were met. If not, you may need to use a different model or different data set.</a:t>
            </a:r>
          </a:p>
          <a:p>
            <a:pPr marL="0" marR="0" lvl="0" indent="0" algn="l" rtl="0">
              <a:spcBef>
                <a:spcPts val="0"/>
              </a:spcBef>
              <a:spcAft>
                <a:spcPts val="0"/>
              </a:spcAft>
              <a:buNone/>
            </a:pP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1200" b="0" i="0" u="none" strike="noStrike" cap="none" dirty="0">
                <a:solidFill>
                  <a:schemeClr val="dk1"/>
                </a:solidFill>
                <a:latin typeface="Calibri"/>
                <a:ea typeface="Calibri"/>
                <a:cs typeface="Calibri"/>
                <a:sym typeface="Calibri"/>
              </a:rPr>
              <a:t>If data were collected appropriately, you may develop a number of biological hypotheses. At which point you can use AIC to assess the relative fit of the model sets and biological hypotheses. </a:t>
            </a:r>
            <a:endParaRPr sz="1200" b="0" i="0" u="none" strike="noStrike" cap="none" dirty="0">
              <a:solidFill>
                <a:schemeClr val="dk1"/>
              </a:solidFill>
              <a:latin typeface="Calibri"/>
              <a:ea typeface="Calibri"/>
              <a:cs typeface="Calibri"/>
              <a:sym typeface="Calibri"/>
            </a:endParaRPr>
          </a:p>
        </p:txBody>
      </p:sp>
      <p:sp>
        <p:nvSpPr>
          <p:cNvPr id="134" name="Google Shape;134;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a:solidFill>
                  <a:schemeClr val="dk1"/>
                </a:solidFill>
                <a:latin typeface="Calibri"/>
                <a:ea typeface="Calibri"/>
                <a:cs typeface="Calibri"/>
                <a:sym typeface="Calibri"/>
              </a:rPr>
              <a:t>16</a:t>
            </a:fld>
            <a:endParaRPr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70670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You should be careful to ask questions about the sampling design! You need to know if the data was collected in a way that makes it possible to estimate abundance (either separately or in the same sampling period). Is there any information on detection probability? </a:t>
            </a:r>
          </a:p>
          <a:p>
            <a:pPr>
              <a:buFont typeface="Arial" panose="020B0604020202020204" pitchFamily="34" charset="0"/>
              <a:buChar char="•"/>
            </a:pPr>
            <a:r>
              <a:rPr lang="en-US" dirty="0"/>
              <a:t>Generalized linear models and State-space models</a:t>
            </a:r>
          </a:p>
          <a:p>
            <a:pPr>
              <a:buFont typeface="Arial" panose="020B0604020202020204" pitchFamily="34" charset="0"/>
              <a:buChar char="•"/>
            </a:pPr>
            <a:r>
              <a:rPr lang="en-US" dirty="0"/>
              <a:t>You can estimate abundance using an N-mixture model because this data is collected in a manner in which we can estimate detection probability!</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515904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21207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Remind everyone that they have this flow chart in their handouts – it is not exhaustive!</a:t>
            </a:r>
          </a:p>
          <a:p>
            <a:r>
              <a:rPr lang="en-US" dirty="0"/>
              <a:t>Good practice to ask HOW the data was collected and get as much information about the sampling design because this dictates what type of analysis you can do and may limit your inference.</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4581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ecology, we have a number of methods to count individuals in a population</a:t>
            </a:r>
          </a:p>
          <a:p>
            <a:endParaRPr lang="en-US" dirty="0"/>
          </a:p>
          <a:p>
            <a:r>
              <a:rPr lang="en-US" dirty="0"/>
              <a:t>Count data is usually collected annually or seasonally</a:t>
            </a:r>
          </a:p>
          <a:p>
            <a:r>
              <a:rPr lang="en-US" dirty="0"/>
              <a:t>It may be collected using things like camera surveys, aerial surveys, point counts, or transects among other methods.</a:t>
            </a:r>
          </a:p>
          <a:p>
            <a:endParaRPr lang="en-US" dirty="0"/>
          </a:p>
          <a:p>
            <a:r>
              <a:rPr lang="en-US" dirty="0"/>
              <a:t>I work with waterfowl and most surveys are conducted using aerial transect surveys</a:t>
            </a:r>
          </a:p>
          <a:p>
            <a:r>
              <a:rPr lang="en-US" dirty="0"/>
              <a:t>The pilot and 1-2 other observers identify the species and number of individuals within 200 meters of their side of the plane</a:t>
            </a:r>
          </a:p>
          <a:p>
            <a:r>
              <a:rPr lang="en-US" dirty="0"/>
              <a:t>They’re flying ~ 100 mph and ~100 feet off the ground</a:t>
            </a:r>
          </a:p>
          <a:p>
            <a:r>
              <a:rPr lang="en-US" dirty="0"/>
              <a:t>As you might imagine detecting individuals of multiple species while flying can be very difficult</a:t>
            </a:r>
          </a:p>
          <a:p>
            <a:r>
              <a:rPr lang="en-US" dirty="0"/>
              <a:t>Which is why I want to start with some of the problems you may face with count data</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983225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Count data is subject to a number of different problems</a:t>
            </a:r>
          </a:p>
          <a:p>
            <a:r>
              <a:rPr lang="en-US" dirty="0"/>
              <a:t>Most of which can be attributed to sampling and observation errors</a:t>
            </a:r>
          </a:p>
          <a:p>
            <a:endParaRPr lang="en-US" dirty="0"/>
          </a:p>
          <a:p>
            <a:r>
              <a:rPr lang="en-US" dirty="0"/>
              <a:t>For instance, you may not adequately sample the target population (spatial + logistic problems)</a:t>
            </a:r>
          </a:p>
          <a:p>
            <a:r>
              <a:rPr lang="en-US" dirty="0"/>
              <a:t>Individuals may be present but are not detected (imperfect detection)</a:t>
            </a:r>
          </a:p>
          <a:p>
            <a:r>
              <a:rPr lang="en-US" dirty="0"/>
              <a:t>You may double count individuals </a:t>
            </a:r>
            <a:r>
              <a:rPr lang="en-US" dirty="0">
                <a:sym typeface="Wingdings" panose="05000000000000000000" pitchFamily="2" charset="2"/>
              </a:rPr>
              <a:t> in aerial surveys you may push individuals in front of you and accidentally count them 2 or more times</a:t>
            </a:r>
          </a:p>
          <a:p>
            <a:r>
              <a:rPr lang="en-US" dirty="0">
                <a:sym typeface="Wingdings" panose="05000000000000000000" pitchFamily="2" charset="2"/>
              </a:rPr>
              <a:t>You may also misidentify individuals by age, sex, or species</a:t>
            </a:r>
          </a:p>
          <a:p>
            <a:endParaRPr lang="en-US" dirty="0">
              <a:sym typeface="Wingdings" panose="05000000000000000000" pitchFamily="2" charset="2"/>
            </a:endParaRPr>
          </a:p>
          <a:p>
            <a:r>
              <a:rPr lang="en-US" dirty="0">
                <a:sym typeface="Wingdings" panose="05000000000000000000" pitchFamily="2" charset="2"/>
              </a:rPr>
              <a:t>To your right this photo really exemplifies imperfect detection at its best. In this photo there is a copperhead snake…can anyone see it?</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60494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with the snake highlighted on this photo it is difficult for me to make out and this person was basically standing right over it. The point is, animals and plants can be hard to see and we need to consider this!</a:t>
            </a:r>
          </a:p>
          <a:p>
            <a:endParaRPr lang="en-US" dirty="0"/>
          </a:p>
          <a:p>
            <a:r>
              <a:rPr lang="en-US" dirty="0"/>
              <a:t>Key References</a:t>
            </a:r>
          </a:p>
          <a:p>
            <a:r>
              <a:rPr lang="en-US" dirty="0" err="1"/>
              <a:t>Kery</a:t>
            </a:r>
            <a:r>
              <a:rPr lang="en-US" dirty="0"/>
              <a:t>, M. and Schmidt, B. 2009. Imperfect detection and its consequences for monitoring for conservation. Community Ecology.</a:t>
            </a:r>
          </a:p>
          <a:p>
            <a:r>
              <a:rPr lang="en-US" dirty="0"/>
              <a:t>Gerber, B. and Kendall, W. 2016. Evaluating and improving count-based population inference: A case study from 31 years of monitoring Sandhill Cranes </a:t>
            </a:r>
          </a:p>
          <a:p>
            <a:r>
              <a:rPr lang="en-US" dirty="0"/>
              <a:t>* The introduction of this paper provides a great review of count data and relevant assumptions!</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840019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6: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In an ideal world, we could correct count data for detection problems, although this is easier said than done</a:t>
            </a:r>
          </a:p>
          <a:p>
            <a:pPr marL="0" lvl="0" indent="0">
              <a:spcBef>
                <a:spcPts val="0"/>
              </a:spcBef>
              <a:spcAft>
                <a:spcPts val="0"/>
              </a:spcAft>
              <a:buNone/>
            </a:pPr>
            <a:endParaRPr lang="en-US" dirty="0"/>
          </a:p>
          <a:p>
            <a:pPr marL="0" lvl="0" indent="0">
              <a:spcBef>
                <a:spcPts val="0"/>
              </a:spcBef>
              <a:spcAft>
                <a:spcPts val="0"/>
              </a:spcAft>
              <a:buNone/>
            </a:pPr>
            <a:r>
              <a:rPr lang="en-US" dirty="0"/>
              <a:t>Sometimes, count data can be collected in manner that makes it possible to estimate detection probability. This does not occur often especially for unlisted or non-game species because it is costly, time-consuming, and likely logistically infeasible.</a:t>
            </a:r>
          </a:p>
          <a:p>
            <a:pPr marL="0" lvl="0" indent="0">
              <a:spcBef>
                <a:spcPts val="0"/>
              </a:spcBef>
              <a:spcAft>
                <a:spcPts val="0"/>
              </a:spcAft>
              <a:buNone/>
            </a:pPr>
            <a:endParaRPr lang="en-US" dirty="0"/>
          </a:p>
          <a:p>
            <a:pPr marL="0" lvl="0" indent="0">
              <a:spcBef>
                <a:spcPts val="0"/>
              </a:spcBef>
              <a:spcAft>
                <a:spcPts val="0"/>
              </a:spcAft>
              <a:buNone/>
            </a:pPr>
            <a:r>
              <a:rPr lang="en-US" dirty="0"/>
              <a:t>In some cases, studies may be employed specifically to estimate detection probability to post-hoc correct counts and estimate abundance. This is often difficult to do and is the exception rather than the rule.</a:t>
            </a:r>
          </a:p>
          <a:p>
            <a:pPr marL="0" lvl="0" indent="0">
              <a:spcBef>
                <a:spcPts val="0"/>
              </a:spcBef>
              <a:spcAft>
                <a:spcPts val="0"/>
              </a:spcAft>
              <a:buNone/>
            </a:pPr>
            <a:endParaRPr lang="en-US" dirty="0"/>
          </a:p>
          <a:p>
            <a:pPr marL="0" lvl="0" indent="0">
              <a:spcBef>
                <a:spcPts val="0"/>
              </a:spcBef>
              <a:spcAft>
                <a:spcPts val="0"/>
              </a:spcAft>
              <a:buNone/>
            </a:pPr>
            <a:r>
              <a:rPr lang="en-US" dirty="0"/>
              <a:t>Detection data can be collected by the following methods, although this is not an exhaustive list these are fairly common options.</a:t>
            </a:r>
          </a:p>
          <a:p>
            <a:pPr marL="0" lvl="0" indent="0">
              <a:spcBef>
                <a:spcPts val="0"/>
              </a:spcBef>
              <a:spcAft>
                <a:spcPts val="0"/>
              </a:spcAft>
              <a:buNone/>
            </a:pPr>
            <a:endParaRPr lang="en-US" dirty="0"/>
          </a:p>
          <a:p>
            <a:pPr marL="0" lvl="0" indent="0">
              <a:spcBef>
                <a:spcPts val="0"/>
              </a:spcBef>
              <a:spcAft>
                <a:spcPts val="0"/>
              </a:spcAft>
              <a:buNone/>
            </a:pPr>
            <a:r>
              <a:rPr lang="en-US" dirty="0"/>
              <a:t>When you’re given your count data make sure to get information on the sampling design to determine if you can adjust the counts for detection or not</a:t>
            </a:r>
          </a:p>
          <a:p>
            <a:pPr marL="0" lvl="0" indent="0">
              <a:spcBef>
                <a:spcPts val="0"/>
              </a:spcBef>
              <a:spcAft>
                <a:spcPts val="0"/>
              </a:spcAft>
              <a:buNone/>
            </a:pPr>
            <a:r>
              <a:rPr lang="en-US" dirty="0"/>
              <a:t>This is a fundamental step and determines what type of inference you can make from the data!</a:t>
            </a:r>
            <a:endParaRPr dirty="0"/>
          </a:p>
        </p:txBody>
      </p:sp>
      <p:sp>
        <p:nvSpPr>
          <p:cNvPr id="104" name="Google Shape;104;p6: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215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most of you, controlling or altering the sampling design is not an option</a:t>
            </a:r>
          </a:p>
          <a:p>
            <a:r>
              <a:rPr lang="en-US" dirty="0"/>
              <a:t>You are usually just handed a file with counts</a:t>
            </a:r>
          </a:p>
          <a:p>
            <a:endParaRPr lang="en-US" dirty="0"/>
          </a:p>
          <a:p>
            <a:r>
              <a:rPr lang="en-US" dirty="0"/>
              <a:t>Therefore, you have to make some strong assumptions about the underlying sampling and observation errors to move forward</a:t>
            </a:r>
          </a:p>
          <a:p>
            <a:endParaRPr lang="en-US" dirty="0"/>
          </a:p>
          <a:p>
            <a:r>
              <a:rPr lang="en-US" dirty="0"/>
              <a:t>First, it is important to note that without estimating detection and correcting the counts you are only estimating apparent abundance or an index of abundance</a:t>
            </a:r>
          </a:p>
          <a:p>
            <a:r>
              <a:rPr lang="en-US" dirty="0"/>
              <a:t>You have to make the assumption that detection is perfect or is at the very least constant over time</a:t>
            </a:r>
          </a:p>
          <a:p>
            <a:r>
              <a:rPr lang="en-US" dirty="0"/>
              <a:t>You can move forward and analyze the non-repeated count data with a GLM or SSM</a:t>
            </a:r>
          </a:p>
          <a:p>
            <a:endParaRPr lang="en-US" dirty="0"/>
          </a:p>
          <a:p>
            <a:r>
              <a:rPr lang="en-US" dirty="0"/>
              <a:t>I won’t be taking a deep dive into either of these methods but I do want you to be familiar with the concepts. I have included important citations for all of the methods throughout the presentation in the notes sections.</a:t>
            </a:r>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711494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GLM’s are based on an assumed relationship called a link function between a linear predictor of the explanatory variables and the response variable</a:t>
            </a:r>
          </a:p>
          <a:p>
            <a:pPr lvl="2"/>
            <a:r>
              <a:rPr lang="en-US" dirty="0"/>
              <a:t>Random component: Response variable (expected </a:t>
            </a:r>
            <a:r>
              <a:rPr lang="en-US" b="1" dirty="0"/>
              <a:t>counts</a:t>
            </a:r>
            <a:r>
              <a:rPr lang="en-US" dirty="0"/>
              <a:t>) </a:t>
            </a:r>
          </a:p>
          <a:p>
            <a:pPr lvl="2"/>
            <a:r>
              <a:rPr lang="en-US" dirty="0"/>
              <a:t>Systematic component: specifies the explanatory variables (</a:t>
            </a:r>
            <a:r>
              <a:rPr lang="en-US" i="1" dirty="0"/>
              <a:t>x</a:t>
            </a:r>
            <a:r>
              <a:rPr lang="en-US" baseline="-25000" dirty="0"/>
              <a:t>1, </a:t>
            </a:r>
            <a:r>
              <a:rPr lang="en-US" i="1" dirty="0"/>
              <a:t>x</a:t>
            </a:r>
            <a:r>
              <a:rPr lang="en-US" baseline="-25000" dirty="0"/>
              <a:t>2..</a:t>
            </a:r>
            <a:r>
              <a:rPr lang="en-US" dirty="0"/>
              <a:t>) as the linear predictor</a:t>
            </a:r>
          </a:p>
          <a:p>
            <a:pPr lvl="3"/>
            <a:r>
              <a:rPr lang="el-GR" dirty="0"/>
              <a:t>β</a:t>
            </a:r>
            <a:r>
              <a:rPr lang="el-GR" baseline="-25000" dirty="0"/>
              <a:t>0</a:t>
            </a:r>
            <a:r>
              <a:rPr lang="el-GR" dirty="0"/>
              <a:t> + β</a:t>
            </a:r>
            <a:r>
              <a:rPr lang="el-GR" baseline="-25000" dirty="0"/>
              <a:t>1</a:t>
            </a:r>
            <a:r>
              <a:rPr lang="en-US" i="1" dirty="0"/>
              <a:t>x</a:t>
            </a:r>
            <a:r>
              <a:rPr lang="en-US" baseline="-25000" dirty="0"/>
              <a:t>1</a:t>
            </a:r>
            <a:r>
              <a:rPr lang="en-US" dirty="0"/>
              <a:t> + </a:t>
            </a:r>
            <a:r>
              <a:rPr lang="el-GR" dirty="0"/>
              <a:t>β</a:t>
            </a:r>
            <a:r>
              <a:rPr lang="el-GR" baseline="-25000" dirty="0"/>
              <a:t>2</a:t>
            </a:r>
            <a:r>
              <a:rPr lang="en-US" i="1" dirty="0"/>
              <a:t>x</a:t>
            </a:r>
            <a:r>
              <a:rPr lang="en-US" baseline="-25000" dirty="0"/>
              <a:t>2</a:t>
            </a:r>
          </a:p>
          <a:p>
            <a:pPr lvl="3"/>
            <a:r>
              <a:rPr lang="en-US" b="1" dirty="0"/>
              <a:t>Ecological covariates</a:t>
            </a:r>
          </a:p>
          <a:p>
            <a:pPr lvl="2"/>
            <a:r>
              <a:rPr lang="en-US" dirty="0"/>
              <a:t>Link function: specifies link between random and systematic components</a:t>
            </a:r>
          </a:p>
          <a:p>
            <a:pPr lvl="3"/>
            <a:r>
              <a:rPr lang="en-US" b="1" dirty="0"/>
              <a:t>Describes how the expected value of the counts relates to the linear predictor of explanatory variables</a:t>
            </a:r>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07064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count animals or plants you are counting whole individuals that may range from 0 to infinity. The Poisson distribution is commonly used when modeling counts. However, your count data may be </a:t>
            </a:r>
            <a:r>
              <a:rPr lang="en-US" dirty="0" err="1"/>
              <a:t>overdispered</a:t>
            </a:r>
            <a:r>
              <a:rPr lang="en-US" dirty="0"/>
              <a:t>, meaning you could have many low counts and a few very high counts which cannot be fitted using a Poisson. Alternatively, with rare or difficult to detect species, you may have a lot of 0’s in your count data. In these cases you can use a Negative Binomial which includes a dispersion parameter or a Zero-inflated Poisson which is good for zero inflated data.</a:t>
            </a:r>
          </a:p>
          <a:p>
            <a:r>
              <a:rPr lang="en-US" dirty="0"/>
              <a:t>The major assumption here is that your count data must reasonably follow the chosen distribution. This is something you can test within R or ask the modeler to determine the best distribution to use.</a:t>
            </a:r>
          </a:p>
          <a:p>
            <a:r>
              <a:rPr lang="en-US" dirty="0"/>
              <a:t>You can model counts using a number of ecological covariates and similar to occupancy models you can determine which of your models (or biological hypotheses) best fits the data relative to your other models.</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438925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BEE4D0-2948-4D8B-A6B0-A27F98C5260C}"/>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xmlns="" id="{7F1F3275-E82E-484B-AF27-5650288E8ED2}"/>
              </a:ext>
            </a:extLst>
          </p:cNvPr>
          <p:cNvSpPr>
            <a:spLocks noGrp="1"/>
          </p:cNvSpPr>
          <p:nvPr>
            <p:ph type="subTitle" idx="1"/>
          </p:nvPr>
        </p:nvSpPr>
        <p:spPr>
          <a:xfrm>
            <a:off x="1524000" y="3602038"/>
            <a:ext cx="9144000" cy="1655762"/>
          </a:xfrm>
        </p:spPr>
        <p:txBody>
          <a:bodyPr>
            <a:normAutofit/>
          </a:bodyPr>
          <a:lstStyle>
            <a:lvl1pPr marL="0" indent="0" algn="ctr">
              <a:buNone/>
              <a:defRPr sz="28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endParaRPr lang="en-US" dirty="0"/>
          </a:p>
        </p:txBody>
      </p:sp>
      <p:grpSp>
        <p:nvGrpSpPr>
          <p:cNvPr id="9" name="Group 8">
            <a:extLst>
              <a:ext uri="{FF2B5EF4-FFF2-40B4-BE49-F238E27FC236}">
                <a16:creationId xmlns:a16="http://schemas.microsoft.com/office/drawing/2014/main" xmlns="" id="{D86187BD-A9A7-4B3D-8F2C-B91567B9C326}"/>
              </a:ext>
            </a:extLst>
          </p:cNvPr>
          <p:cNvGrpSpPr/>
          <p:nvPr userDrawn="1"/>
        </p:nvGrpSpPr>
        <p:grpSpPr>
          <a:xfrm>
            <a:off x="9460175" y="5892139"/>
            <a:ext cx="2606722" cy="928422"/>
            <a:chOff x="0" y="4684383"/>
            <a:chExt cx="1175626" cy="447549"/>
          </a:xfrm>
        </p:grpSpPr>
        <p:pic>
          <p:nvPicPr>
            <p:cNvPr id="7" name="Picture 6">
              <a:extLst>
                <a:ext uri="{FF2B5EF4-FFF2-40B4-BE49-F238E27FC236}">
                  <a16:creationId xmlns:a16="http://schemas.microsoft.com/office/drawing/2014/main" xmlns="" id="{0A3E5B43-8C12-4719-87CA-7E757457C22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4705350"/>
              <a:ext cx="775817" cy="426582"/>
            </a:xfrm>
            <a:prstGeom prst="rect">
              <a:avLst/>
            </a:prstGeom>
          </p:spPr>
        </p:pic>
        <p:pic>
          <p:nvPicPr>
            <p:cNvPr id="8" name="Picture 7">
              <a:extLst>
                <a:ext uri="{FF2B5EF4-FFF2-40B4-BE49-F238E27FC236}">
                  <a16:creationId xmlns:a16="http://schemas.microsoft.com/office/drawing/2014/main" xmlns="" id="{D1FEADCA-1EA9-45D5-8DD0-F4B44D8E115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99685" y="4684383"/>
              <a:ext cx="375941" cy="447549"/>
            </a:xfrm>
            <a:prstGeom prst="rect">
              <a:avLst/>
            </a:prstGeom>
          </p:spPr>
        </p:pic>
      </p:grpSp>
    </p:spTree>
    <p:extLst>
      <p:ext uri="{BB962C8B-B14F-4D97-AF65-F5344CB8AC3E}">
        <p14:creationId xmlns:p14="http://schemas.microsoft.com/office/powerpoint/2010/main" val="2281015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4522C5-0666-4DB7-83CE-5B6CB4D1CF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2C129D95-7B38-4744-A706-F3D434E89EF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DC97E7D-72AD-48B7-ABA5-B20ABBFBD7C7}"/>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5" name="Footer Placeholder 4">
            <a:extLst>
              <a:ext uri="{FF2B5EF4-FFF2-40B4-BE49-F238E27FC236}">
                <a16:creationId xmlns:a16="http://schemas.microsoft.com/office/drawing/2014/main" xmlns="" id="{796783C9-D241-4646-AA69-5AFF6519F7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ABA8567-0C73-4EE1-85D6-11E997D3CA11}"/>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12714113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C034C754-EBB8-4F31-83B1-76F65241CF4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F0C526F1-1446-4F44-BC5F-884564219E2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DAB0D6A-501E-4400-90AE-40AD173EACB5}"/>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5" name="Footer Placeholder 4">
            <a:extLst>
              <a:ext uri="{FF2B5EF4-FFF2-40B4-BE49-F238E27FC236}">
                <a16:creationId xmlns:a16="http://schemas.microsoft.com/office/drawing/2014/main" xmlns="" id="{76F1E445-1BC8-4794-9C96-36BEAF0741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D28A5DE7-2691-4958-B071-BAF6637CA8BE}"/>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10382761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45D7BB-9ADE-40BF-B1B3-963B867D011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00A5C49F-C217-44E0-BD30-68AC42038E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BF4C96A4-2DB1-43BC-B417-DF9AA301C4EC}"/>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5" name="Footer Placeholder 4">
            <a:extLst>
              <a:ext uri="{FF2B5EF4-FFF2-40B4-BE49-F238E27FC236}">
                <a16:creationId xmlns:a16="http://schemas.microsoft.com/office/drawing/2014/main" xmlns="" id="{59A0B263-C9C6-497A-8BBB-D7247B1946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76C95D4-2649-42AD-8207-A32F3B50CB0F}"/>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984517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877765-F202-4A0F-AC10-E04D212360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D6AF5C8C-2C95-434B-A41C-24427ADAA09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D6EA6C8-03C0-4689-A005-525B443A148E}"/>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5" name="Footer Placeholder 4">
            <a:extLst>
              <a:ext uri="{FF2B5EF4-FFF2-40B4-BE49-F238E27FC236}">
                <a16:creationId xmlns:a16="http://schemas.microsoft.com/office/drawing/2014/main" xmlns="" id="{A0BEB3F4-BDEC-473E-B205-2F3F6D7D0F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A2D6D8A-EFA1-4FC7-9B0E-C89139B84268}"/>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7350871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BFA1331-8E0B-4BAC-9117-6CE59B6191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D61E09AB-D54B-4AF3-B527-A162F9D1F2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BFEF0127-DF10-405D-BECC-4046C281228F}"/>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5" name="Footer Placeholder 4">
            <a:extLst>
              <a:ext uri="{FF2B5EF4-FFF2-40B4-BE49-F238E27FC236}">
                <a16:creationId xmlns:a16="http://schemas.microsoft.com/office/drawing/2014/main" xmlns="" id="{9C63247F-57C2-462D-A5A6-ABCB463BC9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9B660C2-145A-4CA0-83B5-55F941100740}"/>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16309513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B170609-1744-4B86-8ED2-F1D40E6BF2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987F6C4D-CB45-42B3-AF01-3482932EB11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8BF7BB03-88BE-410D-B652-E24DDCF51E6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95FCA79E-A02E-4651-BA65-F36DDDCB1E83}"/>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6" name="Footer Placeholder 5">
            <a:extLst>
              <a:ext uri="{FF2B5EF4-FFF2-40B4-BE49-F238E27FC236}">
                <a16:creationId xmlns:a16="http://schemas.microsoft.com/office/drawing/2014/main" xmlns="" id="{3FBF2CD8-39B2-412B-A0A4-602F580C89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F7509A6-C20F-4D81-AF27-1E640BE2F6AF}"/>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15911974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1DB55A4-10FB-4D40-BB04-228EAD9745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374706CC-AC77-4243-8EC3-2607FCB4BC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66FDD23D-FD78-4C9A-8218-6EDE09A8519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84F28079-8FD8-4D49-8E92-D573C7AF34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DE2D251C-3979-43D0-9F14-2C27DF09CAF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A2546A6F-F926-4D31-9C9D-90AE2FD57F84}"/>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8" name="Footer Placeholder 7">
            <a:extLst>
              <a:ext uri="{FF2B5EF4-FFF2-40B4-BE49-F238E27FC236}">
                <a16:creationId xmlns:a16="http://schemas.microsoft.com/office/drawing/2014/main" xmlns="" id="{391854F9-BFDC-4077-88BB-B7377589986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65FE3D63-C8FC-43A5-B87B-6D18AE6054F7}"/>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36467672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42950BA-FDAD-446B-8D00-F23ACB8749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147096A1-2FC8-4E06-966D-1EE5E84336BA}"/>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4" name="Footer Placeholder 3">
            <a:extLst>
              <a:ext uri="{FF2B5EF4-FFF2-40B4-BE49-F238E27FC236}">
                <a16:creationId xmlns:a16="http://schemas.microsoft.com/office/drawing/2014/main" xmlns="" id="{DFD64864-D6DD-40A7-922C-C4EDAD18F8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E381AFB3-D486-46AE-B8CB-837B341429E3}"/>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7013269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BDE6504F-8065-4303-887B-1E1F6F0C5012}"/>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3" name="Footer Placeholder 2">
            <a:extLst>
              <a:ext uri="{FF2B5EF4-FFF2-40B4-BE49-F238E27FC236}">
                <a16:creationId xmlns:a16="http://schemas.microsoft.com/office/drawing/2014/main" xmlns="" id="{80769E5E-133B-4338-957D-8FA71D15C01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23AEC114-0DB4-4FEB-B5A8-3542CB59CFB6}"/>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39318038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022503-D07B-435F-913E-A6D3563911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CA4D005C-2919-45F4-8F05-B93178591A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B145F2CE-D163-430E-A0E5-6AF283F14C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0CEC756B-33B9-47DA-B3D7-1E9320F7F735}"/>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6" name="Footer Placeholder 5">
            <a:extLst>
              <a:ext uri="{FF2B5EF4-FFF2-40B4-BE49-F238E27FC236}">
                <a16:creationId xmlns:a16="http://schemas.microsoft.com/office/drawing/2014/main" xmlns="" id="{70B6181A-25FE-4AF0-8208-485784B19E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C1BCD4A2-2683-458F-8B74-96D59B15C191}"/>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1467680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17425C-18D3-491A-B44C-33310DF003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xmlns="" id="{690EA820-1375-49CA-A199-58675EA20385}"/>
              </a:ext>
            </a:extLst>
          </p:cNvPr>
          <p:cNvSpPr>
            <a:spLocks noGrp="1"/>
          </p:cNvSpPr>
          <p:nvPr>
            <p:ph idx="1"/>
          </p:nvPr>
        </p:nvSpPr>
        <p:spPr/>
        <p:txBody>
          <a:bodyPr/>
          <a:lstStyle>
            <a:lvl2pPr marL="685800" indent="-228600">
              <a:buFont typeface="Courier New" panose="02070309020205020404" pitchFamily="49" charset="0"/>
              <a:buChar char="o"/>
              <a:defRPr/>
            </a:lvl2pPr>
            <a:lvl3pPr marL="1143000" indent="-228600">
              <a:buFont typeface="Wingdings" panose="05000000000000000000" pitchFamily="2" charset="2"/>
              <a:buChar char="§"/>
              <a:defRPr/>
            </a:lvl3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xmlns="" id="{2E02902E-6772-48E0-9C32-694AC3F38F05}"/>
              </a:ext>
            </a:extLst>
          </p:cNvPr>
          <p:cNvSpPr>
            <a:spLocks noGrp="1"/>
          </p:cNvSpPr>
          <p:nvPr>
            <p:ph type="ftr" sz="quarter" idx="11"/>
          </p:nvPr>
        </p:nvSpPr>
        <p:spPr/>
        <p:txBody>
          <a:bodyPr/>
          <a:lstStyle/>
          <a:p>
            <a:r>
              <a:rPr lang="en-US" dirty="0"/>
              <a:t>SSA - 200</a:t>
            </a:r>
          </a:p>
        </p:txBody>
      </p:sp>
      <p:grpSp>
        <p:nvGrpSpPr>
          <p:cNvPr id="7" name="Group 6">
            <a:extLst>
              <a:ext uri="{FF2B5EF4-FFF2-40B4-BE49-F238E27FC236}">
                <a16:creationId xmlns:a16="http://schemas.microsoft.com/office/drawing/2014/main" xmlns="" id="{298F834E-EBF3-46CA-A2EC-73D50440B60A}"/>
              </a:ext>
            </a:extLst>
          </p:cNvPr>
          <p:cNvGrpSpPr/>
          <p:nvPr userDrawn="1"/>
        </p:nvGrpSpPr>
        <p:grpSpPr>
          <a:xfrm>
            <a:off x="9460175" y="5892139"/>
            <a:ext cx="2606722" cy="928422"/>
            <a:chOff x="0" y="4684383"/>
            <a:chExt cx="1175626" cy="447549"/>
          </a:xfrm>
        </p:grpSpPr>
        <p:pic>
          <p:nvPicPr>
            <p:cNvPr id="8" name="Picture 7">
              <a:extLst>
                <a:ext uri="{FF2B5EF4-FFF2-40B4-BE49-F238E27FC236}">
                  <a16:creationId xmlns:a16="http://schemas.microsoft.com/office/drawing/2014/main" xmlns="" id="{EB3E9659-0155-4ABB-9E67-A5BD8C5D39F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4705350"/>
              <a:ext cx="775817" cy="426582"/>
            </a:xfrm>
            <a:prstGeom prst="rect">
              <a:avLst/>
            </a:prstGeom>
          </p:spPr>
        </p:pic>
        <p:pic>
          <p:nvPicPr>
            <p:cNvPr id="9" name="Picture 8">
              <a:extLst>
                <a:ext uri="{FF2B5EF4-FFF2-40B4-BE49-F238E27FC236}">
                  <a16:creationId xmlns:a16="http://schemas.microsoft.com/office/drawing/2014/main" xmlns="" id="{1798BE8B-8B5E-4738-8DF7-8EF166351FD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99685" y="4684383"/>
              <a:ext cx="375941" cy="447549"/>
            </a:xfrm>
            <a:prstGeom prst="rect">
              <a:avLst/>
            </a:prstGeom>
          </p:spPr>
        </p:pic>
      </p:grpSp>
    </p:spTree>
    <p:extLst>
      <p:ext uri="{BB962C8B-B14F-4D97-AF65-F5344CB8AC3E}">
        <p14:creationId xmlns:p14="http://schemas.microsoft.com/office/powerpoint/2010/main" val="17296552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EEDE7B-4EF2-4453-AEDA-373BD1E3A8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4BC62EC5-EB24-47B0-93F5-8D99EA89CF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D09F552B-C8D6-45C3-B72E-6DEA072836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AAD9FF92-730A-4CA2-96A7-4D751BF76824}"/>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6" name="Footer Placeholder 5">
            <a:extLst>
              <a:ext uri="{FF2B5EF4-FFF2-40B4-BE49-F238E27FC236}">
                <a16:creationId xmlns:a16="http://schemas.microsoft.com/office/drawing/2014/main" xmlns="" id="{FA6EE7E8-7946-44B0-9426-C612C88C41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D5B640F3-C1A8-4698-B4F5-DB45F75AA21F}"/>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19469162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AA0EBF4-58FE-4130-9E3D-FB3308ECE4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8152175B-B6CD-4B3B-84C5-1012582E8E2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C70F7D8-7B07-4B2B-8498-C6EDB8A74873}"/>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5" name="Footer Placeholder 4">
            <a:extLst>
              <a:ext uri="{FF2B5EF4-FFF2-40B4-BE49-F238E27FC236}">
                <a16:creationId xmlns:a16="http://schemas.microsoft.com/office/drawing/2014/main" xmlns="" id="{00BE3867-D488-4F59-9499-1744E7136D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3A45703D-0FA4-41F5-BE3F-B3CF75AF4A61}"/>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158525438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FB51257B-82F1-4FC0-891B-7ABBA979ED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04DFC044-43DE-4905-8331-2A5F2ED1D52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3AFF232-C4A7-4E88-AEFA-2CA9F277DF3D}"/>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5" name="Footer Placeholder 4">
            <a:extLst>
              <a:ext uri="{FF2B5EF4-FFF2-40B4-BE49-F238E27FC236}">
                <a16:creationId xmlns:a16="http://schemas.microsoft.com/office/drawing/2014/main" xmlns="" id="{C6C20942-800E-4976-B0F7-CEB9759D1B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7CB29C1-1F6B-4657-8021-199A99D5A41B}"/>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41216067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A883FE-4905-4982-B0EB-CDB720A483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928DC5F5-A03C-4CC9-9121-8BC3C83E8846}"/>
              </a:ext>
            </a:extLst>
          </p:cNvPr>
          <p:cNvSpPr>
            <a:spLocks noGrp="1"/>
          </p:cNvSpPr>
          <p:nvPr>
            <p:ph type="dt" sz="half" idx="10"/>
          </p:nvPr>
        </p:nvSpPr>
        <p:spPr/>
        <p:txBody>
          <a:bodyPr/>
          <a:lstStyle/>
          <a:p>
            <a:fld id="{C64FCF80-DEDA-49BD-9240-B162AD20107F}" type="datetimeFigureOut">
              <a:rPr lang="en-US" smtClean="0"/>
              <a:t>11/27/2019</a:t>
            </a:fld>
            <a:endParaRPr lang="en-US"/>
          </a:p>
        </p:txBody>
      </p:sp>
      <p:sp>
        <p:nvSpPr>
          <p:cNvPr id="4" name="Footer Placeholder 3">
            <a:extLst>
              <a:ext uri="{FF2B5EF4-FFF2-40B4-BE49-F238E27FC236}">
                <a16:creationId xmlns:a16="http://schemas.microsoft.com/office/drawing/2014/main" xmlns="" id="{11374EE4-B996-4D64-BC8A-35057559D9C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DC70B7B5-E3C1-4656-80C1-8447369C601C}"/>
              </a:ext>
            </a:extLst>
          </p:cNvPr>
          <p:cNvSpPr>
            <a:spLocks noGrp="1"/>
          </p:cNvSpPr>
          <p:nvPr>
            <p:ph type="sldNum" sz="quarter" idx="12"/>
          </p:nvPr>
        </p:nvSpPr>
        <p:spPr/>
        <p:txBody>
          <a:bodyPr/>
          <a:lstStyle/>
          <a:p>
            <a:fld id="{07347259-C377-40AF-B804-A78FD97EB332}" type="slidenum">
              <a:rPr lang="en-US" smtClean="0"/>
              <a:t>‹#›</a:t>
            </a:fld>
            <a:endParaRPr lang="en-US"/>
          </a:p>
        </p:txBody>
      </p:sp>
    </p:spTree>
    <p:extLst>
      <p:ext uri="{BB962C8B-B14F-4D97-AF65-F5344CB8AC3E}">
        <p14:creationId xmlns:p14="http://schemas.microsoft.com/office/powerpoint/2010/main" val="353688089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BEE4D0-2948-4D8B-A6B0-A27F98C5260C}"/>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xmlns="" id="{7F1F3275-E82E-484B-AF27-5650288E8ED2}"/>
              </a:ext>
            </a:extLst>
          </p:cNvPr>
          <p:cNvSpPr>
            <a:spLocks noGrp="1"/>
          </p:cNvSpPr>
          <p:nvPr>
            <p:ph type="subTitle" idx="1" hasCustomPrompt="1"/>
          </p:nvPr>
        </p:nvSpPr>
        <p:spPr>
          <a:xfrm>
            <a:off x="1524000" y="3602038"/>
            <a:ext cx="9144000" cy="1655762"/>
          </a:xfrm>
        </p:spPr>
        <p:txBody>
          <a:bodyPr>
            <a:normAutofit/>
          </a:bodyPr>
          <a:lstStyle>
            <a:lvl1pPr marL="0" indent="0" algn="ctr">
              <a:buNone/>
              <a:defRPr sz="28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SSA - 200</a:t>
            </a:r>
          </a:p>
        </p:txBody>
      </p:sp>
      <p:grpSp>
        <p:nvGrpSpPr>
          <p:cNvPr id="9" name="Group 8">
            <a:extLst>
              <a:ext uri="{FF2B5EF4-FFF2-40B4-BE49-F238E27FC236}">
                <a16:creationId xmlns:a16="http://schemas.microsoft.com/office/drawing/2014/main" xmlns="" id="{D86187BD-A9A7-4B3D-8F2C-B91567B9C326}"/>
              </a:ext>
            </a:extLst>
          </p:cNvPr>
          <p:cNvGrpSpPr/>
          <p:nvPr userDrawn="1"/>
        </p:nvGrpSpPr>
        <p:grpSpPr>
          <a:xfrm>
            <a:off x="9460175" y="5892139"/>
            <a:ext cx="2606722" cy="928422"/>
            <a:chOff x="0" y="4684383"/>
            <a:chExt cx="1175626" cy="447549"/>
          </a:xfrm>
        </p:grpSpPr>
        <p:pic>
          <p:nvPicPr>
            <p:cNvPr id="7" name="Picture 6">
              <a:extLst>
                <a:ext uri="{FF2B5EF4-FFF2-40B4-BE49-F238E27FC236}">
                  <a16:creationId xmlns:a16="http://schemas.microsoft.com/office/drawing/2014/main" xmlns="" id="{0A3E5B43-8C12-4719-87CA-7E757457C22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4705350"/>
              <a:ext cx="775817" cy="426582"/>
            </a:xfrm>
            <a:prstGeom prst="rect">
              <a:avLst/>
            </a:prstGeom>
          </p:spPr>
        </p:pic>
        <p:pic>
          <p:nvPicPr>
            <p:cNvPr id="8" name="Picture 7">
              <a:extLst>
                <a:ext uri="{FF2B5EF4-FFF2-40B4-BE49-F238E27FC236}">
                  <a16:creationId xmlns:a16="http://schemas.microsoft.com/office/drawing/2014/main" xmlns="" id="{D1FEADCA-1EA9-45D5-8DD0-F4B44D8E115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99685" y="4684383"/>
              <a:ext cx="375941" cy="447549"/>
            </a:xfrm>
            <a:prstGeom prst="rect">
              <a:avLst/>
            </a:prstGeom>
          </p:spPr>
        </p:pic>
      </p:grpSp>
    </p:spTree>
    <p:extLst>
      <p:ext uri="{BB962C8B-B14F-4D97-AF65-F5344CB8AC3E}">
        <p14:creationId xmlns:p14="http://schemas.microsoft.com/office/powerpoint/2010/main" val="32849129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17425C-18D3-491A-B44C-33310DF003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xmlns="" id="{690EA820-1375-49CA-A199-58675EA20385}"/>
              </a:ext>
            </a:extLst>
          </p:cNvPr>
          <p:cNvSpPr>
            <a:spLocks noGrp="1"/>
          </p:cNvSpPr>
          <p:nvPr>
            <p:ph idx="1"/>
          </p:nvPr>
        </p:nvSpPr>
        <p:spPr/>
        <p:txBody>
          <a:bodyPr/>
          <a:lstStyle>
            <a:lvl2pPr marL="685800" indent="-228600">
              <a:buFont typeface="Courier New" panose="02070309020205020404" pitchFamily="49" charset="0"/>
              <a:buChar char="o"/>
              <a:defRPr/>
            </a:lvl2pPr>
            <a:lvl3pPr marL="1143000" indent="-228600">
              <a:buFont typeface="Wingdings" panose="05000000000000000000" pitchFamily="2" charset="2"/>
              <a:buChar char="§"/>
              <a:defRPr/>
            </a:lvl3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xmlns="" id="{2E02902E-6772-48E0-9C32-694AC3F38F05}"/>
              </a:ext>
            </a:extLst>
          </p:cNvPr>
          <p:cNvSpPr>
            <a:spLocks noGrp="1"/>
          </p:cNvSpPr>
          <p:nvPr>
            <p:ph type="ftr" sz="quarter" idx="11"/>
          </p:nvPr>
        </p:nvSpPr>
        <p:spPr/>
        <p:txBody>
          <a:bodyPr/>
          <a:lstStyle/>
          <a:p>
            <a:r>
              <a:rPr lang="en-US" dirty="0"/>
              <a:t>SSA - 200</a:t>
            </a:r>
          </a:p>
        </p:txBody>
      </p:sp>
      <p:grpSp>
        <p:nvGrpSpPr>
          <p:cNvPr id="7" name="Group 6">
            <a:extLst>
              <a:ext uri="{FF2B5EF4-FFF2-40B4-BE49-F238E27FC236}">
                <a16:creationId xmlns:a16="http://schemas.microsoft.com/office/drawing/2014/main" xmlns="" id="{298F834E-EBF3-46CA-A2EC-73D50440B60A}"/>
              </a:ext>
            </a:extLst>
          </p:cNvPr>
          <p:cNvGrpSpPr/>
          <p:nvPr userDrawn="1"/>
        </p:nvGrpSpPr>
        <p:grpSpPr>
          <a:xfrm>
            <a:off x="9460175" y="5892139"/>
            <a:ext cx="2606722" cy="928422"/>
            <a:chOff x="0" y="4684383"/>
            <a:chExt cx="1175626" cy="447549"/>
          </a:xfrm>
        </p:grpSpPr>
        <p:pic>
          <p:nvPicPr>
            <p:cNvPr id="8" name="Picture 7">
              <a:extLst>
                <a:ext uri="{FF2B5EF4-FFF2-40B4-BE49-F238E27FC236}">
                  <a16:creationId xmlns:a16="http://schemas.microsoft.com/office/drawing/2014/main" xmlns="" id="{EB3E9659-0155-4ABB-9E67-A5BD8C5D39F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4705350"/>
              <a:ext cx="775817" cy="426582"/>
            </a:xfrm>
            <a:prstGeom prst="rect">
              <a:avLst/>
            </a:prstGeom>
          </p:spPr>
        </p:pic>
        <p:pic>
          <p:nvPicPr>
            <p:cNvPr id="9" name="Picture 8">
              <a:extLst>
                <a:ext uri="{FF2B5EF4-FFF2-40B4-BE49-F238E27FC236}">
                  <a16:creationId xmlns:a16="http://schemas.microsoft.com/office/drawing/2014/main" xmlns="" id="{1798BE8B-8B5E-4738-8DF7-8EF166351FD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99685" y="4684383"/>
              <a:ext cx="375941" cy="447549"/>
            </a:xfrm>
            <a:prstGeom prst="rect">
              <a:avLst/>
            </a:prstGeom>
          </p:spPr>
        </p:pic>
      </p:grpSp>
    </p:spTree>
    <p:extLst>
      <p:ext uri="{BB962C8B-B14F-4D97-AF65-F5344CB8AC3E}">
        <p14:creationId xmlns:p14="http://schemas.microsoft.com/office/powerpoint/2010/main" val="8034451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85726EC-5590-4B3F-8B93-87BF6D6E26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702BC31A-AFD3-475B-8FD8-2A3385AB9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C34470BF-A87D-49C2-A87F-81CA950634A0}"/>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5" name="Footer Placeholder 4">
            <a:extLst>
              <a:ext uri="{FF2B5EF4-FFF2-40B4-BE49-F238E27FC236}">
                <a16:creationId xmlns:a16="http://schemas.microsoft.com/office/drawing/2014/main" xmlns="" id="{FA92D832-4BA1-436E-9216-19CE6A5C0B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05B968E-A11B-4791-A225-DDAB8A994CFA}"/>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37583193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669A23-3852-415D-8903-B7312F70C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11D49E50-AD63-415E-99DA-84C92E64DE6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2A4420E8-85C5-4B63-9A9C-1CC0FA16D3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2CD305D2-024D-47A9-A566-3657C84A3336}"/>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6" name="Footer Placeholder 5">
            <a:extLst>
              <a:ext uri="{FF2B5EF4-FFF2-40B4-BE49-F238E27FC236}">
                <a16:creationId xmlns:a16="http://schemas.microsoft.com/office/drawing/2014/main" xmlns="" id="{73B305F1-7C3A-47AC-B3BA-9C8569C6B7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AAB821BD-C529-4F76-B156-490A930D2AFF}"/>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28528819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561881-86DC-4916-AE89-0AF94D9C29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B1168BAB-1836-4E96-BAD0-AAFF619D39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32FF6108-0262-4DA9-B7C1-67C14C5DD40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C3435E12-9692-4AB9-8792-8753CF5F33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B354201C-5274-4011-A80E-FE3998BCD0B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DB6D68A9-CDBE-4250-BDC9-E32480670E89}"/>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8" name="Footer Placeholder 7">
            <a:extLst>
              <a:ext uri="{FF2B5EF4-FFF2-40B4-BE49-F238E27FC236}">
                <a16:creationId xmlns:a16="http://schemas.microsoft.com/office/drawing/2014/main" xmlns="" id="{9C6A8D0A-7F29-45C6-82F2-06B303437B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81B1795D-5472-415B-BA30-F548D00786DF}"/>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42253429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B3CEBF-9D6F-47EF-9EE3-62C97B8693C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C6AE9C0A-FC09-4279-A12C-CF1FC4ACCE9B}"/>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4" name="Footer Placeholder 3">
            <a:extLst>
              <a:ext uri="{FF2B5EF4-FFF2-40B4-BE49-F238E27FC236}">
                <a16:creationId xmlns:a16="http://schemas.microsoft.com/office/drawing/2014/main" xmlns="" id="{89A9F02E-BCCD-47A7-916C-5C304CA71A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DCCA5EE6-0D3B-4C18-8759-812A322530D2}"/>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428228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85726EC-5590-4B3F-8B93-87BF6D6E26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702BC31A-AFD3-475B-8FD8-2A3385AB9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C34470BF-A87D-49C2-A87F-81CA950634A0}"/>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5" name="Footer Placeholder 4">
            <a:extLst>
              <a:ext uri="{FF2B5EF4-FFF2-40B4-BE49-F238E27FC236}">
                <a16:creationId xmlns:a16="http://schemas.microsoft.com/office/drawing/2014/main" xmlns="" id="{FA92D832-4BA1-436E-9216-19CE6A5C0B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05B968E-A11B-4791-A225-DDAB8A994CFA}"/>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37153341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92CB08F-9B03-4D60-8EE4-511D62AE0DA2}"/>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3" name="Footer Placeholder 2">
            <a:extLst>
              <a:ext uri="{FF2B5EF4-FFF2-40B4-BE49-F238E27FC236}">
                <a16:creationId xmlns:a16="http://schemas.microsoft.com/office/drawing/2014/main" xmlns="" id="{02D76FC5-22C7-4DB5-A361-705C02029D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BDE70A03-9867-43E1-A029-A3BE230783BC}"/>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28025660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92E7AC-CA20-4FC5-AA54-7B5F06D7E3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C04311B7-6590-4631-B0EA-3CE414A88D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B2F21C70-E3E7-4A52-B9E1-8B7E6EDF4A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C3665185-E7E2-4539-B9D0-02A042196115}"/>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6" name="Footer Placeholder 5">
            <a:extLst>
              <a:ext uri="{FF2B5EF4-FFF2-40B4-BE49-F238E27FC236}">
                <a16:creationId xmlns:a16="http://schemas.microsoft.com/office/drawing/2014/main" xmlns="" id="{95F35328-35F6-4E9F-ACEA-7F6EDCE139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7D3530D7-713A-4142-865D-69F2CBB2ABC3}"/>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203204732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858AD64-1235-487E-9A09-7501230511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05D99B9C-611F-4220-8C96-BA83A97158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4E0AA1A1-26F2-44A0-9322-3322B26668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2520F382-0E56-432B-970C-3DABE5CA9ACE}"/>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6" name="Footer Placeholder 5">
            <a:extLst>
              <a:ext uri="{FF2B5EF4-FFF2-40B4-BE49-F238E27FC236}">
                <a16:creationId xmlns:a16="http://schemas.microsoft.com/office/drawing/2014/main" xmlns="" id="{E62E010E-DD6F-43A1-82AC-4AAEF7E490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F71EA10F-0831-4A28-8DCF-F8218C7F6AF5}"/>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98034050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4522C5-0666-4DB7-83CE-5B6CB4D1CF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2C129D95-7B38-4744-A706-F3D434E89EF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DC97E7D-72AD-48B7-ABA5-B20ABBFBD7C7}"/>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5" name="Footer Placeholder 4">
            <a:extLst>
              <a:ext uri="{FF2B5EF4-FFF2-40B4-BE49-F238E27FC236}">
                <a16:creationId xmlns:a16="http://schemas.microsoft.com/office/drawing/2014/main" xmlns="" id="{796783C9-D241-4646-AA69-5AFF6519F7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ABA8567-0C73-4EE1-85D6-11E997D3CA11}"/>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43722858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C034C754-EBB8-4F31-83B1-76F65241CF4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F0C526F1-1446-4F44-BC5F-884564219E2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DAB0D6A-501E-4400-90AE-40AD173EACB5}"/>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5" name="Footer Placeholder 4">
            <a:extLst>
              <a:ext uri="{FF2B5EF4-FFF2-40B4-BE49-F238E27FC236}">
                <a16:creationId xmlns:a16="http://schemas.microsoft.com/office/drawing/2014/main" xmlns="" id="{76F1E445-1BC8-4794-9C96-36BEAF0741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D28A5DE7-2691-4958-B071-BAF6637CA8BE}"/>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25937286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BEE4D0-2948-4D8B-A6B0-A27F98C5260C}"/>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xmlns="" id="{7F1F3275-E82E-484B-AF27-5650288E8ED2}"/>
              </a:ext>
            </a:extLst>
          </p:cNvPr>
          <p:cNvSpPr>
            <a:spLocks noGrp="1"/>
          </p:cNvSpPr>
          <p:nvPr>
            <p:ph type="subTitle" idx="1" hasCustomPrompt="1"/>
          </p:nvPr>
        </p:nvSpPr>
        <p:spPr>
          <a:xfrm>
            <a:off x="1524000" y="3602038"/>
            <a:ext cx="9144000" cy="1655762"/>
          </a:xfrm>
        </p:spPr>
        <p:txBody>
          <a:bodyPr>
            <a:normAutofit/>
          </a:bodyPr>
          <a:lstStyle>
            <a:lvl1pPr marL="0" indent="0" algn="ctr">
              <a:buNone/>
              <a:defRPr sz="28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SSA - 200</a:t>
            </a:r>
          </a:p>
        </p:txBody>
      </p:sp>
      <p:grpSp>
        <p:nvGrpSpPr>
          <p:cNvPr id="9" name="Group 8">
            <a:extLst>
              <a:ext uri="{FF2B5EF4-FFF2-40B4-BE49-F238E27FC236}">
                <a16:creationId xmlns:a16="http://schemas.microsoft.com/office/drawing/2014/main" xmlns="" id="{D86187BD-A9A7-4B3D-8F2C-B91567B9C326}"/>
              </a:ext>
            </a:extLst>
          </p:cNvPr>
          <p:cNvGrpSpPr/>
          <p:nvPr userDrawn="1"/>
        </p:nvGrpSpPr>
        <p:grpSpPr>
          <a:xfrm>
            <a:off x="9460175" y="5892139"/>
            <a:ext cx="2606722" cy="928422"/>
            <a:chOff x="0" y="4684383"/>
            <a:chExt cx="1175626" cy="447549"/>
          </a:xfrm>
        </p:grpSpPr>
        <p:pic>
          <p:nvPicPr>
            <p:cNvPr id="7" name="Picture 6">
              <a:extLst>
                <a:ext uri="{FF2B5EF4-FFF2-40B4-BE49-F238E27FC236}">
                  <a16:creationId xmlns:a16="http://schemas.microsoft.com/office/drawing/2014/main" xmlns="" id="{0A3E5B43-8C12-4719-87CA-7E757457C22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4705350"/>
              <a:ext cx="775817" cy="426582"/>
            </a:xfrm>
            <a:prstGeom prst="rect">
              <a:avLst/>
            </a:prstGeom>
          </p:spPr>
        </p:pic>
        <p:pic>
          <p:nvPicPr>
            <p:cNvPr id="8" name="Picture 7">
              <a:extLst>
                <a:ext uri="{FF2B5EF4-FFF2-40B4-BE49-F238E27FC236}">
                  <a16:creationId xmlns:a16="http://schemas.microsoft.com/office/drawing/2014/main" xmlns="" id="{D1FEADCA-1EA9-45D5-8DD0-F4B44D8E115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99685" y="4684383"/>
              <a:ext cx="375941" cy="447549"/>
            </a:xfrm>
            <a:prstGeom prst="rect">
              <a:avLst/>
            </a:prstGeom>
          </p:spPr>
        </p:pic>
      </p:grpSp>
    </p:spTree>
    <p:extLst>
      <p:ext uri="{BB962C8B-B14F-4D97-AF65-F5344CB8AC3E}">
        <p14:creationId xmlns:p14="http://schemas.microsoft.com/office/powerpoint/2010/main" val="271507965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17425C-18D3-491A-B44C-33310DF003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xmlns="" id="{690EA820-1375-49CA-A199-58675EA20385}"/>
              </a:ext>
            </a:extLst>
          </p:cNvPr>
          <p:cNvSpPr>
            <a:spLocks noGrp="1"/>
          </p:cNvSpPr>
          <p:nvPr>
            <p:ph idx="1"/>
          </p:nvPr>
        </p:nvSpPr>
        <p:spPr/>
        <p:txBody>
          <a:bodyPr/>
          <a:lstStyle>
            <a:lvl2pPr marL="685800" indent="-228600">
              <a:buFont typeface="Courier New" panose="02070309020205020404" pitchFamily="49" charset="0"/>
              <a:buChar char="o"/>
              <a:defRPr/>
            </a:lvl2pPr>
            <a:lvl3pPr marL="1143000" indent="-228600">
              <a:buFont typeface="Wingdings" panose="05000000000000000000" pitchFamily="2" charset="2"/>
              <a:buChar char="§"/>
              <a:defRPr/>
            </a:lvl3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xmlns="" id="{2E02902E-6772-48E0-9C32-694AC3F38F05}"/>
              </a:ext>
            </a:extLst>
          </p:cNvPr>
          <p:cNvSpPr>
            <a:spLocks noGrp="1"/>
          </p:cNvSpPr>
          <p:nvPr>
            <p:ph type="ftr" sz="quarter" idx="11"/>
          </p:nvPr>
        </p:nvSpPr>
        <p:spPr/>
        <p:txBody>
          <a:bodyPr/>
          <a:lstStyle/>
          <a:p>
            <a:r>
              <a:rPr lang="en-US" dirty="0"/>
              <a:t>SSA - 200</a:t>
            </a:r>
          </a:p>
        </p:txBody>
      </p:sp>
      <p:grpSp>
        <p:nvGrpSpPr>
          <p:cNvPr id="7" name="Group 6">
            <a:extLst>
              <a:ext uri="{FF2B5EF4-FFF2-40B4-BE49-F238E27FC236}">
                <a16:creationId xmlns:a16="http://schemas.microsoft.com/office/drawing/2014/main" xmlns="" id="{298F834E-EBF3-46CA-A2EC-73D50440B60A}"/>
              </a:ext>
            </a:extLst>
          </p:cNvPr>
          <p:cNvGrpSpPr/>
          <p:nvPr userDrawn="1"/>
        </p:nvGrpSpPr>
        <p:grpSpPr>
          <a:xfrm>
            <a:off x="9460175" y="5892139"/>
            <a:ext cx="2606722" cy="928422"/>
            <a:chOff x="0" y="4684383"/>
            <a:chExt cx="1175626" cy="447549"/>
          </a:xfrm>
        </p:grpSpPr>
        <p:pic>
          <p:nvPicPr>
            <p:cNvPr id="8" name="Picture 7">
              <a:extLst>
                <a:ext uri="{FF2B5EF4-FFF2-40B4-BE49-F238E27FC236}">
                  <a16:creationId xmlns:a16="http://schemas.microsoft.com/office/drawing/2014/main" xmlns="" id="{EB3E9659-0155-4ABB-9E67-A5BD8C5D39F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4705350"/>
              <a:ext cx="775817" cy="426582"/>
            </a:xfrm>
            <a:prstGeom prst="rect">
              <a:avLst/>
            </a:prstGeom>
          </p:spPr>
        </p:pic>
        <p:pic>
          <p:nvPicPr>
            <p:cNvPr id="9" name="Picture 8">
              <a:extLst>
                <a:ext uri="{FF2B5EF4-FFF2-40B4-BE49-F238E27FC236}">
                  <a16:creationId xmlns:a16="http://schemas.microsoft.com/office/drawing/2014/main" xmlns="" id="{1798BE8B-8B5E-4738-8DF7-8EF166351FD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99685" y="4684383"/>
              <a:ext cx="375941" cy="447549"/>
            </a:xfrm>
            <a:prstGeom prst="rect">
              <a:avLst/>
            </a:prstGeom>
          </p:spPr>
        </p:pic>
      </p:grpSp>
    </p:spTree>
    <p:extLst>
      <p:ext uri="{BB962C8B-B14F-4D97-AF65-F5344CB8AC3E}">
        <p14:creationId xmlns:p14="http://schemas.microsoft.com/office/powerpoint/2010/main" val="88326265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85726EC-5590-4B3F-8B93-87BF6D6E26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702BC31A-AFD3-475B-8FD8-2A3385AB934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C34470BF-A87D-49C2-A87F-81CA950634A0}"/>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5" name="Footer Placeholder 4">
            <a:extLst>
              <a:ext uri="{FF2B5EF4-FFF2-40B4-BE49-F238E27FC236}">
                <a16:creationId xmlns:a16="http://schemas.microsoft.com/office/drawing/2014/main" xmlns="" id="{FA92D832-4BA1-436E-9216-19CE6A5C0B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05B968E-A11B-4791-A225-DDAB8A994CFA}"/>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327756719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669A23-3852-415D-8903-B7312F70C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11D49E50-AD63-415E-99DA-84C92E64DE6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2A4420E8-85C5-4B63-9A9C-1CC0FA16D3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2CD305D2-024D-47A9-A566-3657C84A3336}"/>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6" name="Footer Placeholder 5">
            <a:extLst>
              <a:ext uri="{FF2B5EF4-FFF2-40B4-BE49-F238E27FC236}">
                <a16:creationId xmlns:a16="http://schemas.microsoft.com/office/drawing/2014/main" xmlns="" id="{73B305F1-7C3A-47AC-B3BA-9C8569C6B7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AAB821BD-C529-4F76-B156-490A930D2AFF}"/>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200601538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561881-86DC-4916-AE89-0AF94D9C29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B1168BAB-1836-4E96-BAD0-AAFF619D39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32FF6108-0262-4DA9-B7C1-67C14C5DD40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C3435E12-9692-4AB9-8792-8753CF5F33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B354201C-5274-4011-A80E-FE3998BCD0B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DB6D68A9-CDBE-4250-BDC9-E32480670E89}"/>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8" name="Footer Placeholder 7">
            <a:extLst>
              <a:ext uri="{FF2B5EF4-FFF2-40B4-BE49-F238E27FC236}">
                <a16:creationId xmlns:a16="http://schemas.microsoft.com/office/drawing/2014/main" xmlns="" id="{9C6A8D0A-7F29-45C6-82F2-06B303437B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81B1795D-5472-415B-BA30-F548D00786DF}"/>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382304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669A23-3852-415D-8903-B7312F70C8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11D49E50-AD63-415E-99DA-84C92E64DE6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2A4420E8-85C5-4B63-9A9C-1CC0FA16D3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2CD305D2-024D-47A9-A566-3657C84A3336}"/>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6" name="Footer Placeholder 5">
            <a:extLst>
              <a:ext uri="{FF2B5EF4-FFF2-40B4-BE49-F238E27FC236}">
                <a16:creationId xmlns:a16="http://schemas.microsoft.com/office/drawing/2014/main" xmlns="" id="{73B305F1-7C3A-47AC-B3BA-9C8569C6B7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AAB821BD-C529-4F76-B156-490A930D2AFF}"/>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136580657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B3CEBF-9D6F-47EF-9EE3-62C97B8693C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C6AE9C0A-FC09-4279-A12C-CF1FC4ACCE9B}"/>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4" name="Footer Placeholder 3">
            <a:extLst>
              <a:ext uri="{FF2B5EF4-FFF2-40B4-BE49-F238E27FC236}">
                <a16:creationId xmlns:a16="http://schemas.microsoft.com/office/drawing/2014/main" xmlns="" id="{89A9F02E-BCCD-47A7-916C-5C304CA71A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DCCA5EE6-0D3B-4C18-8759-812A322530D2}"/>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234042280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92CB08F-9B03-4D60-8EE4-511D62AE0DA2}"/>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3" name="Footer Placeholder 2">
            <a:extLst>
              <a:ext uri="{FF2B5EF4-FFF2-40B4-BE49-F238E27FC236}">
                <a16:creationId xmlns:a16="http://schemas.microsoft.com/office/drawing/2014/main" xmlns="" id="{02D76FC5-22C7-4DB5-A361-705C02029D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BDE70A03-9867-43E1-A029-A3BE230783BC}"/>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13331271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92E7AC-CA20-4FC5-AA54-7B5F06D7E3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C04311B7-6590-4631-B0EA-3CE414A88D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B2F21C70-E3E7-4A52-B9E1-8B7E6EDF4A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C3665185-E7E2-4539-B9D0-02A042196115}"/>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6" name="Footer Placeholder 5">
            <a:extLst>
              <a:ext uri="{FF2B5EF4-FFF2-40B4-BE49-F238E27FC236}">
                <a16:creationId xmlns:a16="http://schemas.microsoft.com/office/drawing/2014/main" xmlns="" id="{95F35328-35F6-4E9F-ACEA-7F6EDCE139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7D3530D7-713A-4142-865D-69F2CBB2ABC3}"/>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100858649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858AD64-1235-487E-9A09-7501230511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05D99B9C-611F-4220-8C96-BA83A97158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4E0AA1A1-26F2-44A0-9322-3322B26668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2520F382-0E56-432B-970C-3DABE5CA9ACE}"/>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6" name="Footer Placeholder 5">
            <a:extLst>
              <a:ext uri="{FF2B5EF4-FFF2-40B4-BE49-F238E27FC236}">
                <a16:creationId xmlns:a16="http://schemas.microsoft.com/office/drawing/2014/main" xmlns="" id="{E62E010E-DD6F-43A1-82AC-4AAEF7E490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F71EA10F-0831-4A28-8DCF-F8218C7F6AF5}"/>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24041166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4522C5-0666-4DB7-83CE-5B6CB4D1CF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2C129D95-7B38-4744-A706-F3D434E89EF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DC97E7D-72AD-48B7-ABA5-B20ABBFBD7C7}"/>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5" name="Footer Placeholder 4">
            <a:extLst>
              <a:ext uri="{FF2B5EF4-FFF2-40B4-BE49-F238E27FC236}">
                <a16:creationId xmlns:a16="http://schemas.microsoft.com/office/drawing/2014/main" xmlns="" id="{796783C9-D241-4646-AA69-5AFF6519F7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ABA8567-0C73-4EE1-85D6-11E997D3CA11}"/>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3568231887"/>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C034C754-EBB8-4F31-83B1-76F65241CF4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F0C526F1-1446-4F44-BC5F-884564219E2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DAB0D6A-501E-4400-90AE-40AD173EACB5}"/>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5" name="Footer Placeholder 4">
            <a:extLst>
              <a:ext uri="{FF2B5EF4-FFF2-40B4-BE49-F238E27FC236}">
                <a16:creationId xmlns:a16="http://schemas.microsoft.com/office/drawing/2014/main" xmlns="" id="{76F1E445-1BC8-4794-9C96-36BEAF0741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D28A5DE7-2691-4958-B071-BAF6637CA8BE}"/>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1283020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561881-86DC-4916-AE89-0AF94D9C29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B1168BAB-1836-4E96-BAD0-AAFF619D39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32FF6108-0262-4DA9-B7C1-67C14C5DD40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C3435E12-9692-4AB9-8792-8753CF5F33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B354201C-5274-4011-A80E-FE3998BCD0B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DB6D68A9-CDBE-4250-BDC9-E32480670E89}"/>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8" name="Footer Placeholder 7">
            <a:extLst>
              <a:ext uri="{FF2B5EF4-FFF2-40B4-BE49-F238E27FC236}">
                <a16:creationId xmlns:a16="http://schemas.microsoft.com/office/drawing/2014/main" xmlns="" id="{9C6A8D0A-7F29-45C6-82F2-06B303437B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81B1795D-5472-415B-BA30-F548D00786DF}"/>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171063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B3CEBF-9D6F-47EF-9EE3-62C97B8693C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C6AE9C0A-FC09-4279-A12C-CF1FC4ACCE9B}"/>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4" name="Footer Placeholder 3">
            <a:extLst>
              <a:ext uri="{FF2B5EF4-FFF2-40B4-BE49-F238E27FC236}">
                <a16:creationId xmlns:a16="http://schemas.microsoft.com/office/drawing/2014/main" xmlns="" id="{89A9F02E-BCCD-47A7-916C-5C304CA71A6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DCCA5EE6-0D3B-4C18-8759-812A322530D2}"/>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1371680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692CB08F-9B03-4D60-8EE4-511D62AE0DA2}"/>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3" name="Footer Placeholder 2">
            <a:extLst>
              <a:ext uri="{FF2B5EF4-FFF2-40B4-BE49-F238E27FC236}">
                <a16:creationId xmlns:a16="http://schemas.microsoft.com/office/drawing/2014/main" xmlns="" id="{02D76FC5-22C7-4DB5-A361-705C02029D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BDE70A03-9867-43E1-A029-A3BE230783BC}"/>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792678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92E7AC-CA20-4FC5-AA54-7B5F06D7E3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C04311B7-6590-4631-B0EA-3CE414A88D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B2F21C70-E3E7-4A52-B9E1-8B7E6EDF4A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C3665185-E7E2-4539-B9D0-02A042196115}"/>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6" name="Footer Placeholder 5">
            <a:extLst>
              <a:ext uri="{FF2B5EF4-FFF2-40B4-BE49-F238E27FC236}">
                <a16:creationId xmlns:a16="http://schemas.microsoft.com/office/drawing/2014/main" xmlns="" id="{95F35328-35F6-4E9F-ACEA-7F6EDCE139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7D3530D7-713A-4142-865D-69F2CBB2ABC3}"/>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514308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858AD64-1235-487E-9A09-7501230511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05D99B9C-611F-4220-8C96-BA83A97158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4E0AA1A1-26F2-44A0-9322-3322B26668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2520F382-0E56-432B-970C-3DABE5CA9ACE}"/>
              </a:ext>
            </a:extLst>
          </p:cNvPr>
          <p:cNvSpPr>
            <a:spLocks noGrp="1"/>
          </p:cNvSpPr>
          <p:nvPr>
            <p:ph type="dt" sz="half" idx="10"/>
          </p:nvPr>
        </p:nvSpPr>
        <p:spPr>
          <a:xfrm>
            <a:off x="838200" y="6356350"/>
            <a:ext cx="2743200" cy="365125"/>
          </a:xfrm>
          <a:prstGeom prst="rect">
            <a:avLst/>
          </a:prstGeom>
        </p:spPr>
        <p:txBody>
          <a:bodyPr/>
          <a:lstStyle/>
          <a:p>
            <a:fld id="{96DCDAD2-BF2B-4B23-962D-FA09F549519F}" type="datetimeFigureOut">
              <a:rPr lang="en-US" smtClean="0"/>
              <a:t>11/27/2019</a:t>
            </a:fld>
            <a:endParaRPr lang="en-US"/>
          </a:p>
        </p:txBody>
      </p:sp>
      <p:sp>
        <p:nvSpPr>
          <p:cNvPr id="6" name="Footer Placeholder 5">
            <a:extLst>
              <a:ext uri="{FF2B5EF4-FFF2-40B4-BE49-F238E27FC236}">
                <a16:creationId xmlns:a16="http://schemas.microsoft.com/office/drawing/2014/main" xmlns="" id="{E62E010E-DD6F-43A1-82AC-4AAEF7E490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F71EA10F-0831-4A28-8DCF-F8218C7F6AF5}"/>
              </a:ext>
            </a:extLst>
          </p:cNvPr>
          <p:cNvSpPr>
            <a:spLocks noGrp="1"/>
          </p:cNvSpPr>
          <p:nvPr>
            <p:ph type="sldNum" sz="quarter" idx="12"/>
          </p:nvPr>
        </p:nvSpPr>
        <p:spPr>
          <a:xfrm>
            <a:off x="8610600" y="6356350"/>
            <a:ext cx="2743200" cy="365125"/>
          </a:xfrm>
          <a:prstGeom prst="rect">
            <a:avLst/>
          </a:prstGeom>
        </p:spPr>
        <p:txBody>
          <a:bodyPr/>
          <a:lstStyle/>
          <a:p>
            <a:fld id="{17033AE6-5420-42A5-A1BB-851F57D25ED1}" type="slidenum">
              <a:rPr lang="en-US" smtClean="0"/>
              <a:t>‹#›</a:t>
            </a:fld>
            <a:endParaRPr lang="en-US"/>
          </a:p>
        </p:txBody>
      </p:sp>
    </p:spTree>
    <p:extLst>
      <p:ext uri="{BB962C8B-B14F-4D97-AF65-F5344CB8AC3E}">
        <p14:creationId xmlns:p14="http://schemas.microsoft.com/office/powerpoint/2010/main" val="2495348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image" Target="../media/image1.png"/><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image" Target="../media/image1.png"/><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97A4B4B-7891-46E8-8E2C-4A43CE28BE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3911003D-388B-489E-B61B-028FD95166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xmlns="" id="{7FF24B16-6409-4A0B-A9E8-7BEDFCD374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SSA - 200</a:t>
            </a:r>
          </a:p>
        </p:txBody>
      </p:sp>
      <p:grpSp>
        <p:nvGrpSpPr>
          <p:cNvPr id="8" name="Group 7">
            <a:extLst>
              <a:ext uri="{FF2B5EF4-FFF2-40B4-BE49-F238E27FC236}">
                <a16:creationId xmlns:a16="http://schemas.microsoft.com/office/drawing/2014/main" xmlns="" id="{8C1E83E0-1C1D-47CB-853B-598DFFEE3018}"/>
              </a:ext>
            </a:extLst>
          </p:cNvPr>
          <p:cNvGrpSpPr/>
          <p:nvPr userDrawn="1"/>
        </p:nvGrpSpPr>
        <p:grpSpPr>
          <a:xfrm>
            <a:off x="9460175" y="5892139"/>
            <a:ext cx="2606722" cy="928422"/>
            <a:chOff x="0" y="4684383"/>
            <a:chExt cx="1175626" cy="447549"/>
          </a:xfrm>
        </p:grpSpPr>
        <p:pic>
          <p:nvPicPr>
            <p:cNvPr id="9" name="Picture 8">
              <a:extLst>
                <a:ext uri="{FF2B5EF4-FFF2-40B4-BE49-F238E27FC236}">
                  <a16:creationId xmlns:a16="http://schemas.microsoft.com/office/drawing/2014/main" xmlns="" id="{C247AE3A-171B-4E36-8770-E111D72C8D51}"/>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4705350"/>
              <a:ext cx="775817" cy="426582"/>
            </a:xfrm>
            <a:prstGeom prst="rect">
              <a:avLst/>
            </a:prstGeom>
          </p:spPr>
        </p:pic>
        <p:pic>
          <p:nvPicPr>
            <p:cNvPr id="10" name="Picture 9">
              <a:extLst>
                <a:ext uri="{FF2B5EF4-FFF2-40B4-BE49-F238E27FC236}">
                  <a16:creationId xmlns:a16="http://schemas.microsoft.com/office/drawing/2014/main" xmlns="" id="{CB3072C0-B39B-4FDC-B4B6-E51875FEB3AC}"/>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799685" y="4684383"/>
              <a:ext cx="375941" cy="447549"/>
            </a:xfrm>
            <a:prstGeom prst="rect">
              <a:avLst/>
            </a:prstGeom>
          </p:spPr>
        </p:pic>
      </p:grpSp>
    </p:spTree>
    <p:extLst>
      <p:ext uri="{BB962C8B-B14F-4D97-AF65-F5344CB8AC3E}">
        <p14:creationId xmlns:p14="http://schemas.microsoft.com/office/powerpoint/2010/main" val="3890807367"/>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3B909E6-FB32-4A3C-90ED-DE55CC4F4B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10192BF5-6A84-4855-A125-3CA36504AD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78859D77-4BF0-48CC-B674-0333E0B945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4FCF80-DEDA-49BD-9240-B162AD20107F}" type="datetimeFigureOut">
              <a:rPr lang="en-US" smtClean="0"/>
              <a:t>11/27/2019</a:t>
            </a:fld>
            <a:endParaRPr lang="en-US"/>
          </a:p>
        </p:txBody>
      </p:sp>
      <p:sp>
        <p:nvSpPr>
          <p:cNvPr id="5" name="Footer Placeholder 4">
            <a:extLst>
              <a:ext uri="{FF2B5EF4-FFF2-40B4-BE49-F238E27FC236}">
                <a16:creationId xmlns:a16="http://schemas.microsoft.com/office/drawing/2014/main" xmlns="" id="{F532A83B-41EE-4FB6-A0C1-D7F0667274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9BE9DEB9-F466-49D3-B747-DC502C8595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347259-C377-40AF-B804-A78FD97EB332}" type="slidenum">
              <a:rPr lang="en-US" smtClean="0"/>
              <a:t>‹#›</a:t>
            </a:fld>
            <a:endParaRPr lang="en-US"/>
          </a:p>
        </p:txBody>
      </p:sp>
    </p:spTree>
    <p:extLst>
      <p:ext uri="{BB962C8B-B14F-4D97-AF65-F5344CB8AC3E}">
        <p14:creationId xmlns:p14="http://schemas.microsoft.com/office/powerpoint/2010/main" val="1870407702"/>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97A4B4B-7891-46E8-8E2C-4A43CE28BE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3911003D-388B-489E-B61B-028FD95166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xmlns="" id="{7FF24B16-6409-4A0B-A9E8-7BEDFCD374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SSA - 200</a:t>
            </a:r>
          </a:p>
        </p:txBody>
      </p:sp>
      <p:grpSp>
        <p:nvGrpSpPr>
          <p:cNvPr id="8" name="Group 7">
            <a:extLst>
              <a:ext uri="{FF2B5EF4-FFF2-40B4-BE49-F238E27FC236}">
                <a16:creationId xmlns:a16="http://schemas.microsoft.com/office/drawing/2014/main" xmlns="" id="{8C1E83E0-1C1D-47CB-853B-598DFFEE3018}"/>
              </a:ext>
            </a:extLst>
          </p:cNvPr>
          <p:cNvGrpSpPr/>
          <p:nvPr userDrawn="1"/>
        </p:nvGrpSpPr>
        <p:grpSpPr>
          <a:xfrm>
            <a:off x="9460175" y="5892139"/>
            <a:ext cx="2606722" cy="928422"/>
            <a:chOff x="0" y="4684383"/>
            <a:chExt cx="1175626" cy="447549"/>
          </a:xfrm>
        </p:grpSpPr>
        <p:pic>
          <p:nvPicPr>
            <p:cNvPr id="9" name="Picture 8">
              <a:extLst>
                <a:ext uri="{FF2B5EF4-FFF2-40B4-BE49-F238E27FC236}">
                  <a16:creationId xmlns:a16="http://schemas.microsoft.com/office/drawing/2014/main" xmlns="" id="{C247AE3A-171B-4E36-8770-E111D72C8D51}"/>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4705350"/>
              <a:ext cx="775817" cy="426582"/>
            </a:xfrm>
            <a:prstGeom prst="rect">
              <a:avLst/>
            </a:prstGeom>
          </p:spPr>
        </p:pic>
        <p:pic>
          <p:nvPicPr>
            <p:cNvPr id="10" name="Picture 9">
              <a:extLst>
                <a:ext uri="{FF2B5EF4-FFF2-40B4-BE49-F238E27FC236}">
                  <a16:creationId xmlns:a16="http://schemas.microsoft.com/office/drawing/2014/main" xmlns="" id="{CB3072C0-B39B-4FDC-B4B6-E51875FEB3AC}"/>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799685" y="4684383"/>
              <a:ext cx="375941" cy="447549"/>
            </a:xfrm>
            <a:prstGeom prst="rect">
              <a:avLst/>
            </a:prstGeom>
          </p:spPr>
        </p:pic>
      </p:grpSp>
    </p:spTree>
    <p:extLst>
      <p:ext uri="{BB962C8B-B14F-4D97-AF65-F5344CB8AC3E}">
        <p14:creationId xmlns:p14="http://schemas.microsoft.com/office/powerpoint/2010/main" val="2445646273"/>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B97A4B4B-7891-46E8-8E2C-4A43CE28BE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3911003D-388B-489E-B61B-028FD95166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xmlns="" id="{7FF24B16-6409-4A0B-A9E8-7BEDFCD374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SSA - 200</a:t>
            </a:r>
          </a:p>
        </p:txBody>
      </p:sp>
      <p:grpSp>
        <p:nvGrpSpPr>
          <p:cNvPr id="8" name="Group 7">
            <a:extLst>
              <a:ext uri="{FF2B5EF4-FFF2-40B4-BE49-F238E27FC236}">
                <a16:creationId xmlns:a16="http://schemas.microsoft.com/office/drawing/2014/main" xmlns="" id="{8C1E83E0-1C1D-47CB-853B-598DFFEE3018}"/>
              </a:ext>
            </a:extLst>
          </p:cNvPr>
          <p:cNvGrpSpPr/>
          <p:nvPr userDrawn="1"/>
        </p:nvGrpSpPr>
        <p:grpSpPr>
          <a:xfrm>
            <a:off x="9460175" y="5892139"/>
            <a:ext cx="2606722" cy="928422"/>
            <a:chOff x="0" y="4684383"/>
            <a:chExt cx="1175626" cy="447549"/>
          </a:xfrm>
        </p:grpSpPr>
        <p:pic>
          <p:nvPicPr>
            <p:cNvPr id="9" name="Picture 8">
              <a:extLst>
                <a:ext uri="{FF2B5EF4-FFF2-40B4-BE49-F238E27FC236}">
                  <a16:creationId xmlns:a16="http://schemas.microsoft.com/office/drawing/2014/main" xmlns="" id="{C247AE3A-171B-4E36-8770-E111D72C8D51}"/>
                </a:ext>
              </a:extLst>
            </p:cNvPr>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4705350"/>
              <a:ext cx="775817" cy="426582"/>
            </a:xfrm>
            <a:prstGeom prst="rect">
              <a:avLst/>
            </a:prstGeom>
          </p:spPr>
        </p:pic>
        <p:pic>
          <p:nvPicPr>
            <p:cNvPr id="10" name="Picture 9">
              <a:extLst>
                <a:ext uri="{FF2B5EF4-FFF2-40B4-BE49-F238E27FC236}">
                  <a16:creationId xmlns:a16="http://schemas.microsoft.com/office/drawing/2014/main" xmlns="" id="{CB3072C0-B39B-4FDC-B4B6-E51875FEB3AC}"/>
                </a:ext>
              </a:extLst>
            </p:cNvPr>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799685" y="4684383"/>
              <a:ext cx="375941" cy="447549"/>
            </a:xfrm>
            <a:prstGeom prst="rect">
              <a:avLst/>
            </a:prstGeom>
          </p:spPr>
        </p:pic>
      </p:grpSp>
    </p:spTree>
    <p:extLst>
      <p:ext uri="{BB962C8B-B14F-4D97-AF65-F5344CB8AC3E}">
        <p14:creationId xmlns:p14="http://schemas.microsoft.com/office/powerpoint/2010/main" val="2506415249"/>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Courier New" panose="02070309020205020404" pitchFamily="49" charset="0"/>
        <a:buChar char="o"/>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3"/>
          <p:cNvSpPr txBox="1">
            <a:spLocks noGrp="1"/>
          </p:cNvSpPr>
          <p:nvPr>
            <p:ph type="ctrTitle"/>
          </p:nvPr>
        </p:nvSpPr>
        <p:spPr/>
        <p:txBody>
          <a:bodyPr/>
          <a:lstStyle/>
          <a:p>
            <a:pPr lvl="0"/>
            <a:r>
              <a:rPr lang="en-US">
                <a:sym typeface="Calibri"/>
              </a:rPr>
              <a:t>Count data</a:t>
            </a:r>
            <a:endParaRPr lang="en-US" dirty="0">
              <a:sym typeface="Calibri"/>
            </a:endParaRPr>
          </a:p>
        </p:txBody>
      </p:sp>
      <p:sp>
        <p:nvSpPr>
          <p:cNvPr id="3" name="Subtitle 2">
            <a:extLst>
              <a:ext uri="{FF2B5EF4-FFF2-40B4-BE49-F238E27FC236}">
                <a16:creationId xmlns:a16="http://schemas.microsoft.com/office/drawing/2014/main" xmlns="" id="{6C3DEE73-8CE6-4C4C-80E5-004D003124D0}"/>
              </a:ext>
            </a:extLst>
          </p:cNvPr>
          <p:cNvSpPr>
            <a:spLocks noGrp="1"/>
          </p:cNvSpPr>
          <p:nvPr>
            <p:ph type="subTitle" idx="1"/>
          </p:nvPr>
        </p:nvSpPr>
        <p:spPr/>
        <p:txBody>
          <a:bodyPr/>
          <a:lstStyle/>
          <a:p>
            <a:r>
              <a:rPr lang="en-US" dirty="0"/>
              <a:t>SSA 200</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1ADE19C-F9CA-4D28-B65B-0C0576600C48}"/>
              </a:ext>
            </a:extLst>
          </p:cNvPr>
          <p:cNvSpPr>
            <a:spLocks noGrp="1"/>
          </p:cNvSpPr>
          <p:nvPr>
            <p:ph type="title"/>
          </p:nvPr>
        </p:nvSpPr>
        <p:spPr/>
        <p:txBody>
          <a:bodyPr/>
          <a:lstStyle/>
          <a:p>
            <a:r>
              <a:rPr lang="en-US" dirty="0"/>
              <a:t>Generalized linear models</a:t>
            </a:r>
          </a:p>
        </p:txBody>
      </p:sp>
      <p:sp>
        <p:nvSpPr>
          <p:cNvPr id="3" name="Text Placeholder 2">
            <a:extLst>
              <a:ext uri="{FF2B5EF4-FFF2-40B4-BE49-F238E27FC236}">
                <a16:creationId xmlns:a16="http://schemas.microsoft.com/office/drawing/2014/main" xmlns="" id="{5E9E6155-1239-45D0-9A79-082CFE495D74}"/>
              </a:ext>
            </a:extLst>
          </p:cNvPr>
          <p:cNvSpPr>
            <a:spLocks noGrp="1"/>
          </p:cNvSpPr>
          <p:nvPr>
            <p:ph idx="1"/>
          </p:nvPr>
        </p:nvSpPr>
        <p:spPr/>
        <p:txBody>
          <a:bodyPr/>
          <a:lstStyle/>
          <a:p>
            <a:r>
              <a:rPr lang="en-US" dirty="0"/>
              <a:t>Poisson Generalized Linear Model</a:t>
            </a:r>
          </a:p>
          <a:p>
            <a:pPr lvl="1"/>
            <a:r>
              <a:rPr lang="en-US" dirty="0"/>
              <a:t>Discrete, </a:t>
            </a:r>
            <a:r>
              <a:rPr lang="en-US" dirty="0" smtClean="0"/>
              <a:t>non-negative</a:t>
            </a:r>
            <a:r>
              <a:rPr lang="en-US" dirty="0" smtClean="0"/>
              <a:t> </a:t>
            </a:r>
            <a:r>
              <a:rPr lang="en-US" dirty="0"/>
              <a:t>integers (0, 1, 2, ..)</a:t>
            </a:r>
          </a:p>
          <a:p>
            <a:pPr lvl="1"/>
            <a:r>
              <a:rPr lang="en-US" dirty="0"/>
              <a:t>One parameter guides mean and variance</a:t>
            </a:r>
          </a:p>
          <a:p>
            <a:pPr marL="0" indent="0">
              <a:buNone/>
            </a:pPr>
            <a:endParaRPr lang="en-US"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xmlns="" id="{B6D116DE-8566-425C-8641-B89F98A3BB63}"/>
                  </a:ext>
                </a:extLst>
              </p:cNvPr>
              <p:cNvSpPr txBox="1"/>
              <p:nvPr/>
            </p:nvSpPr>
            <p:spPr>
              <a:xfrm>
                <a:off x="4702766" y="3693517"/>
                <a:ext cx="2448555" cy="615553"/>
              </a:xfrm>
              <a:prstGeom prst="rect">
                <a:avLst/>
              </a:prstGeom>
              <a:noFill/>
            </p:spPr>
            <p:txBody>
              <a:bodyPr wrap="none" lIns="0" tIns="0" rIns="0" bIns="0" rtlCol="0">
                <a:spAutoFit/>
              </a:bodyPr>
              <a:lstStyle/>
              <a:p>
                <a:r>
                  <a:rPr lang="en-US" sz="4000" b="0" i="1" dirty="0"/>
                  <a:t>C </a:t>
                </a:r>
                <a14:m>
                  <m:oMath xmlns:m="http://schemas.openxmlformats.org/officeDocument/2006/math">
                    <m:r>
                      <a:rPr lang="en-US" sz="4000" b="0" i="1" smtClean="0">
                        <a:latin typeface="Cambria Math" panose="02040503050406030204" pitchFamily="18" charset="0"/>
                      </a:rPr>
                      <m:t>=</m:t>
                    </m:r>
                    <m:r>
                      <a:rPr lang="en-US" sz="4000" b="0" i="1" smtClean="0">
                        <a:latin typeface="Cambria Math" panose="02040503050406030204" pitchFamily="18" charset="0"/>
                        <a:ea typeface="Cambria Math" panose="02040503050406030204" pitchFamily="18" charset="0"/>
                      </a:rPr>
                      <m:t>𝛼</m:t>
                    </m:r>
                    <m:r>
                      <a:rPr lang="en-US" sz="4000" b="0" i="1" smtClean="0">
                        <a:latin typeface="Cambria Math" panose="02040503050406030204" pitchFamily="18" charset="0"/>
                      </a:rPr>
                      <m:t>+</m:t>
                    </m:r>
                    <m:r>
                      <a:rPr lang="en-US" sz="4000" b="0" i="1" smtClean="0">
                        <a:latin typeface="Cambria Math" panose="02040503050406030204" pitchFamily="18" charset="0"/>
                        <a:ea typeface="Cambria Math" panose="02040503050406030204" pitchFamily="18" charset="0"/>
                      </a:rPr>
                      <m:t>𝛽</m:t>
                    </m:r>
                    <m:r>
                      <a:rPr lang="en-US" sz="4000" b="0" i="1" smtClean="0">
                        <a:latin typeface="Cambria Math" panose="02040503050406030204" pitchFamily="18" charset="0"/>
                        <a:ea typeface="Cambria Math" panose="02040503050406030204" pitchFamily="18" charset="0"/>
                      </a:rPr>
                      <m:t>𝑥</m:t>
                    </m:r>
                  </m:oMath>
                </a14:m>
                <a:endParaRPr lang="en-US" sz="4000" dirty="0"/>
              </a:p>
            </p:txBody>
          </p:sp>
        </mc:Choice>
        <mc:Fallback xmlns="">
          <p:sp>
            <p:nvSpPr>
              <p:cNvPr id="4" name="TextBox 3">
                <a:extLst>
                  <a:ext uri="{FF2B5EF4-FFF2-40B4-BE49-F238E27FC236}">
                    <a16:creationId xmlns:a16="http://schemas.microsoft.com/office/drawing/2014/main" id="{B6D116DE-8566-425C-8641-B89F98A3BB63}"/>
                  </a:ext>
                </a:extLst>
              </p:cNvPr>
              <p:cNvSpPr txBox="1">
                <a:spLocks noRot="1" noChangeAspect="1" noMove="1" noResize="1" noEditPoints="1" noAdjustHandles="1" noChangeArrowheads="1" noChangeShapeType="1" noTextEdit="1"/>
              </p:cNvSpPr>
              <p:nvPr/>
            </p:nvSpPr>
            <p:spPr>
              <a:xfrm>
                <a:off x="4702766" y="3693517"/>
                <a:ext cx="2448555" cy="615553"/>
              </a:xfrm>
              <a:prstGeom prst="rect">
                <a:avLst/>
              </a:prstGeom>
              <a:blipFill>
                <a:blip r:embed="rId3"/>
                <a:stretch>
                  <a:fillRect l="-12438" t="-25743" b="-48515"/>
                </a:stretch>
              </a:blipFill>
            </p:spPr>
            <p:txBody>
              <a:bodyPr/>
              <a:lstStyle/>
              <a:p>
                <a:r>
                  <a:rPr lang="en-US">
                    <a:noFill/>
                  </a:rPr>
                  <a:t> </a:t>
                </a:r>
              </a:p>
            </p:txBody>
          </p:sp>
        </mc:Fallback>
      </mc:AlternateContent>
      <p:cxnSp>
        <p:nvCxnSpPr>
          <p:cNvPr id="9" name="Straight Arrow Connector 8"/>
          <p:cNvCxnSpPr>
            <a:cxnSpLocks/>
          </p:cNvCxnSpPr>
          <p:nvPr/>
        </p:nvCxnSpPr>
        <p:spPr>
          <a:xfrm flipH="1">
            <a:off x="3343344" y="4157587"/>
            <a:ext cx="1282278" cy="1085429"/>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597916" y="3519378"/>
            <a:ext cx="3925525" cy="3009926"/>
            <a:chOff x="889834" y="2799541"/>
            <a:chExt cx="4301142" cy="3799242"/>
          </a:xfrm>
        </p:grpSpPr>
        <p:pic>
          <p:nvPicPr>
            <p:cNvPr id="5"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5174" t="11958" b="8656"/>
            <a:stretch/>
          </p:blipFill>
          <p:spPr bwMode="auto">
            <a:xfrm>
              <a:off x="1167618" y="2940148"/>
              <a:ext cx="4023358" cy="33621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1871002" y="6094882"/>
              <a:ext cx="2405576" cy="503901"/>
            </a:xfrm>
            <a:prstGeom prst="rect">
              <a:avLst/>
            </a:prstGeom>
            <a:noFill/>
          </p:spPr>
          <p:txBody>
            <a:bodyPr wrap="square" rtlCol="0">
              <a:spAutoFit/>
            </a:bodyPr>
            <a:lstStyle/>
            <a:p>
              <a:pPr algn="ctr"/>
              <a:r>
                <a:rPr lang="en-US" dirty="0"/>
                <a:t>Count</a:t>
              </a:r>
            </a:p>
          </p:txBody>
        </p:sp>
        <p:sp>
          <p:nvSpPr>
            <p:cNvPr id="7" name="TextBox 6"/>
            <p:cNvSpPr txBox="1"/>
            <p:nvPr/>
          </p:nvSpPr>
          <p:spPr>
            <a:xfrm rot="16200000">
              <a:off x="-128288" y="4309962"/>
              <a:ext cx="2405576" cy="369332"/>
            </a:xfrm>
            <a:prstGeom prst="rect">
              <a:avLst/>
            </a:prstGeom>
            <a:noFill/>
          </p:spPr>
          <p:txBody>
            <a:bodyPr wrap="square" rtlCol="0">
              <a:spAutoFit/>
            </a:bodyPr>
            <a:lstStyle/>
            <a:p>
              <a:pPr algn="ctr"/>
              <a:r>
                <a:rPr lang="en-US" dirty="0"/>
                <a:t>Frequency</a:t>
              </a:r>
            </a:p>
          </p:txBody>
        </p:sp>
        <p:sp>
          <p:nvSpPr>
            <p:cNvPr id="10" name="TextBox 9"/>
            <p:cNvSpPr txBox="1"/>
            <p:nvPr/>
          </p:nvSpPr>
          <p:spPr>
            <a:xfrm>
              <a:off x="1424407" y="2799541"/>
              <a:ext cx="3017412" cy="369332"/>
            </a:xfrm>
            <a:prstGeom prst="rect">
              <a:avLst/>
            </a:prstGeom>
            <a:noFill/>
          </p:spPr>
          <p:txBody>
            <a:bodyPr wrap="square" rtlCol="0">
              <a:spAutoFit/>
            </a:bodyPr>
            <a:lstStyle/>
            <a:p>
              <a:pPr algn="ctr"/>
              <a:r>
                <a:rPr lang="en-US" dirty="0"/>
                <a:t>Poisson distribution</a:t>
              </a:r>
            </a:p>
          </p:txBody>
        </p:sp>
      </p:grpSp>
      <p:sp>
        <p:nvSpPr>
          <p:cNvPr id="12" name="TextBox 11"/>
          <p:cNvSpPr txBox="1"/>
          <p:nvPr/>
        </p:nvSpPr>
        <p:spPr>
          <a:xfrm>
            <a:off x="8063404" y="4827517"/>
            <a:ext cx="3784209" cy="830997"/>
          </a:xfrm>
          <a:prstGeom prst="rect">
            <a:avLst/>
          </a:prstGeom>
          <a:noFill/>
        </p:spPr>
        <p:txBody>
          <a:bodyPr wrap="square" rtlCol="0">
            <a:spAutoFit/>
          </a:bodyPr>
          <a:lstStyle/>
          <a:p>
            <a:r>
              <a:rPr lang="en-US" sz="2400" b="1" dirty="0">
                <a:latin typeface="Calibri" panose="020F0502020204030204" pitchFamily="34" charset="0"/>
              </a:rPr>
              <a:t>Environmental/habitat covariates</a:t>
            </a:r>
          </a:p>
        </p:txBody>
      </p:sp>
      <p:cxnSp>
        <p:nvCxnSpPr>
          <p:cNvPr id="14" name="Straight Arrow Connector 13"/>
          <p:cNvCxnSpPr>
            <a:cxnSpLocks/>
          </p:cNvCxnSpPr>
          <p:nvPr/>
        </p:nvCxnSpPr>
        <p:spPr>
          <a:xfrm>
            <a:off x="7151321" y="4157587"/>
            <a:ext cx="809902" cy="669930"/>
          </a:xfrm>
          <a:prstGeom prst="straightConnector1">
            <a:avLst/>
          </a:prstGeom>
          <a:ln w="57150">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7802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EF629C-22EF-41B4-9AC7-B4CBC7EC04EC}"/>
              </a:ext>
            </a:extLst>
          </p:cNvPr>
          <p:cNvSpPr>
            <a:spLocks noGrp="1"/>
          </p:cNvSpPr>
          <p:nvPr>
            <p:ph type="title"/>
          </p:nvPr>
        </p:nvSpPr>
        <p:spPr/>
        <p:txBody>
          <a:bodyPr/>
          <a:lstStyle/>
          <a:p>
            <a:r>
              <a:rPr lang="en-US" dirty="0"/>
              <a:t>State-space models</a:t>
            </a:r>
          </a:p>
        </p:txBody>
      </p:sp>
      <p:sp>
        <p:nvSpPr>
          <p:cNvPr id="3" name="Content Placeholder 2">
            <a:extLst>
              <a:ext uri="{FF2B5EF4-FFF2-40B4-BE49-F238E27FC236}">
                <a16:creationId xmlns:a16="http://schemas.microsoft.com/office/drawing/2014/main" xmlns="" id="{74108CCC-163D-48E9-9833-B072688DE386}"/>
              </a:ext>
            </a:extLst>
          </p:cNvPr>
          <p:cNvSpPr>
            <a:spLocks noGrp="1"/>
          </p:cNvSpPr>
          <p:nvPr>
            <p:ph idx="1"/>
          </p:nvPr>
        </p:nvSpPr>
        <p:spPr>
          <a:xfrm>
            <a:off x="838200" y="1825625"/>
            <a:ext cx="5387109" cy="4351338"/>
          </a:xfrm>
        </p:spPr>
        <p:txBody>
          <a:bodyPr>
            <a:normAutofit fontScale="92500"/>
          </a:bodyPr>
          <a:lstStyle/>
          <a:p>
            <a:r>
              <a:rPr lang="en-US" dirty="0"/>
              <a:t>Time series models </a:t>
            </a:r>
          </a:p>
          <a:p>
            <a:pPr lvl="1"/>
            <a:r>
              <a:rPr lang="en-US" dirty="0"/>
              <a:t> Model the </a:t>
            </a:r>
            <a:r>
              <a:rPr lang="en-US" b="1" dirty="0">
                <a:solidFill>
                  <a:srgbClr val="0070C0"/>
                </a:solidFill>
              </a:rPr>
              <a:t>true state </a:t>
            </a:r>
            <a:r>
              <a:rPr lang="en-US" dirty="0"/>
              <a:t>of the system </a:t>
            </a:r>
            <a:r>
              <a:rPr lang="en-US" dirty="0">
                <a:solidFill>
                  <a:srgbClr val="0070C0"/>
                </a:solidFill>
              </a:rPr>
              <a:t>(abundance</a:t>
            </a:r>
            <a:r>
              <a:rPr lang="en-US" dirty="0"/>
              <a:t>) as an unobserved process</a:t>
            </a:r>
          </a:p>
          <a:p>
            <a:pPr lvl="1"/>
            <a:r>
              <a:rPr lang="en-US" dirty="0"/>
              <a:t> </a:t>
            </a:r>
            <a:r>
              <a:rPr lang="en-US" dirty="0">
                <a:solidFill>
                  <a:srgbClr val="FF0000"/>
                </a:solidFill>
              </a:rPr>
              <a:t>Observed data </a:t>
            </a:r>
            <a:r>
              <a:rPr lang="en-US" dirty="0"/>
              <a:t>(</a:t>
            </a:r>
            <a:r>
              <a:rPr lang="en-US" b="1" dirty="0">
                <a:solidFill>
                  <a:srgbClr val="FF0000"/>
                </a:solidFill>
              </a:rPr>
              <a:t>counts</a:t>
            </a:r>
            <a:r>
              <a:rPr lang="en-US" dirty="0"/>
              <a:t>) are modeled conditional on the true state (abundance) and the observation error</a:t>
            </a:r>
          </a:p>
          <a:p>
            <a:r>
              <a:rPr lang="en-US" dirty="0"/>
              <a:t>Partitions variance in counts</a:t>
            </a:r>
          </a:p>
          <a:p>
            <a:pPr lvl="1"/>
            <a:r>
              <a:rPr lang="en-US" dirty="0"/>
              <a:t>Process error – Biological or process variation (e.g. demographic stochasticity) </a:t>
            </a:r>
          </a:p>
          <a:p>
            <a:pPr lvl="1"/>
            <a:r>
              <a:rPr lang="en-US" dirty="0"/>
              <a:t>Observation error – sampling variation</a:t>
            </a:r>
          </a:p>
          <a:p>
            <a:pPr marL="0" indent="0">
              <a:buNone/>
            </a:pPr>
            <a:endParaRPr lang="en-US" dirty="0"/>
          </a:p>
        </p:txBody>
      </p:sp>
      <p:pic>
        <p:nvPicPr>
          <p:cNvPr id="5" name="Picture 4">
            <a:extLst>
              <a:ext uri="{FF2B5EF4-FFF2-40B4-BE49-F238E27FC236}">
                <a16:creationId xmlns:a16="http://schemas.microsoft.com/office/drawing/2014/main" xmlns="" id="{F6C19993-6876-499F-8D69-EA6B64B86416}"/>
              </a:ext>
            </a:extLst>
          </p:cNvPr>
          <p:cNvPicPr>
            <a:picLocks noChangeAspect="1"/>
          </p:cNvPicPr>
          <p:nvPr/>
        </p:nvPicPr>
        <p:blipFill>
          <a:blip r:embed="rId3"/>
          <a:stretch>
            <a:fillRect/>
          </a:stretch>
        </p:blipFill>
        <p:spPr>
          <a:xfrm>
            <a:off x="6225309" y="1514026"/>
            <a:ext cx="6195237" cy="3484820"/>
          </a:xfrm>
          <a:prstGeom prst="rect">
            <a:avLst/>
          </a:prstGeom>
        </p:spPr>
      </p:pic>
    </p:spTree>
    <p:extLst>
      <p:ext uri="{BB962C8B-B14F-4D97-AF65-F5344CB8AC3E}">
        <p14:creationId xmlns:p14="http://schemas.microsoft.com/office/powerpoint/2010/main" val="2326866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4EF629C-22EF-41B4-9AC7-B4CBC7EC04EC}"/>
              </a:ext>
            </a:extLst>
          </p:cNvPr>
          <p:cNvSpPr>
            <a:spLocks noGrp="1"/>
          </p:cNvSpPr>
          <p:nvPr>
            <p:ph type="title"/>
          </p:nvPr>
        </p:nvSpPr>
        <p:spPr/>
        <p:txBody>
          <a:bodyPr/>
          <a:lstStyle/>
          <a:p>
            <a:r>
              <a:rPr lang="en-US" dirty="0"/>
              <a:t>State-space models</a:t>
            </a:r>
          </a:p>
        </p:txBody>
      </p:sp>
      <p:sp>
        <p:nvSpPr>
          <p:cNvPr id="3" name="Content Placeholder 2">
            <a:extLst>
              <a:ext uri="{FF2B5EF4-FFF2-40B4-BE49-F238E27FC236}">
                <a16:creationId xmlns:a16="http://schemas.microsoft.com/office/drawing/2014/main" xmlns="" id="{74108CCC-163D-48E9-9833-B072688DE386}"/>
              </a:ext>
            </a:extLst>
          </p:cNvPr>
          <p:cNvSpPr>
            <a:spLocks noGrp="1"/>
          </p:cNvSpPr>
          <p:nvPr>
            <p:ph idx="1"/>
          </p:nvPr>
        </p:nvSpPr>
        <p:spPr/>
        <p:txBody>
          <a:bodyPr>
            <a:normAutofit/>
          </a:bodyPr>
          <a:lstStyle/>
          <a:p>
            <a:r>
              <a:rPr lang="en-US" dirty="0"/>
              <a:t>Provides estimates of population growth rate</a:t>
            </a:r>
          </a:p>
          <a:p>
            <a:r>
              <a:rPr lang="en-US" dirty="0"/>
              <a:t>Accounts for sampling variation (observation error) and process error (variation in abundance)</a:t>
            </a:r>
          </a:p>
          <a:p>
            <a:r>
              <a:rPr lang="en-US" dirty="0"/>
              <a:t>Drawbacks</a:t>
            </a:r>
          </a:p>
          <a:p>
            <a:pPr lvl="1"/>
            <a:r>
              <a:rPr lang="en-US" dirty="0"/>
              <a:t>Cannot correct for bias in counts relative to true abundance</a:t>
            </a:r>
          </a:p>
          <a:p>
            <a:pPr lvl="1"/>
            <a:r>
              <a:rPr lang="en-US" dirty="0"/>
              <a:t>Can be relatively complex </a:t>
            </a:r>
          </a:p>
          <a:p>
            <a:pPr lvl="1"/>
            <a:r>
              <a:rPr lang="en-US" dirty="0"/>
              <a:t>Simple models suffer from estimation problems</a:t>
            </a:r>
          </a:p>
          <a:p>
            <a:pPr lvl="1"/>
            <a:r>
              <a:rPr lang="en-US" dirty="0"/>
              <a:t>Model fit and selection are difficult</a:t>
            </a:r>
          </a:p>
        </p:txBody>
      </p:sp>
    </p:spTree>
    <p:extLst>
      <p:ext uri="{BB962C8B-B14F-4D97-AF65-F5344CB8AC3E}">
        <p14:creationId xmlns:p14="http://schemas.microsoft.com/office/powerpoint/2010/main" val="2049717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1499F4C-6B52-46F1-896A-C830D385B3DE}"/>
              </a:ext>
            </a:extLst>
          </p:cNvPr>
          <p:cNvSpPr>
            <a:spLocks noGrp="1"/>
          </p:cNvSpPr>
          <p:nvPr>
            <p:ph type="title"/>
          </p:nvPr>
        </p:nvSpPr>
        <p:spPr/>
        <p:txBody>
          <a:bodyPr/>
          <a:lstStyle/>
          <a:p>
            <a:r>
              <a:rPr lang="en-US" dirty="0"/>
              <a:t>What if we can correct for detection?</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xmlns="" id="{DECFA15E-AB27-4F7B-AD7B-8FD2159775F6}"/>
                  </a:ext>
                </a:extLst>
              </p:cNvPr>
              <p:cNvSpPr>
                <a:spLocks noGrp="1"/>
              </p:cNvSpPr>
              <p:nvPr>
                <p:ph idx="1"/>
              </p:nvPr>
            </p:nvSpPr>
            <p:spPr/>
            <p:txBody>
              <a:bodyPr/>
              <a:lstStyle/>
              <a:p>
                <a:r>
                  <a:rPr lang="en-US" dirty="0"/>
                  <a:t>If we have an estimate(s) of detection probability we can correct the counts and estimate </a:t>
                </a:r>
                <a:r>
                  <a:rPr lang="en-US" b="1" dirty="0"/>
                  <a:t>abundance</a:t>
                </a:r>
              </a:p>
              <a:p>
                <a:pPr lvl="1"/>
                <a14:m>
                  <m:oMath xmlns:m="http://schemas.openxmlformats.org/officeDocument/2006/math">
                    <m:acc>
                      <m:accPr>
                        <m:chr m:val="̂"/>
                        <m:ctrlPr>
                          <a:rPr lang="en-US" i="1" dirty="0" smtClean="0">
                            <a:latin typeface="Cambria Math" panose="02040503050406030204" pitchFamily="18" charset="0"/>
                          </a:rPr>
                        </m:ctrlPr>
                      </m:accPr>
                      <m:e>
                        <m:r>
                          <a:rPr lang="en-US" b="0" i="1" dirty="0" smtClean="0">
                            <a:latin typeface="Cambria Math" panose="02040503050406030204" pitchFamily="18" charset="0"/>
                          </a:rPr>
                          <m:t>𝑁</m:t>
                        </m:r>
                      </m:e>
                    </m:acc>
                    <m:r>
                      <a:rPr lang="en-US" b="0" i="1" dirty="0" smtClean="0">
                        <a:latin typeface="Cambria Math" panose="02040503050406030204" pitchFamily="18" charset="0"/>
                      </a:rPr>
                      <m:t>=</m:t>
                    </m:r>
                    <m:r>
                      <a:rPr lang="en-US" b="0" i="1" dirty="0" smtClean="0">
                        <a:latin typeface="Cambria Math" panose="02040503050406030204" pitchFamily="18" charset="0"/>
                      </a:rPr>
                      <m:t>𝐶</m:t>
                    </m:r>
                    <m:r>
                      <a:rPr lang="en-US" b="0" i="1" dirty="0" smtClean="0">
                        <a:latin typeface="Cambria Math" panose="02040503050406030204" pitchFamily="18" charset="0"/>
                      </a:rPr>
                      <m:t>/</m:t>
                    </m:r>
                    <m:acc>
                      <m:accPr>
                        <m:chr m:val="̂"/>
                        <m:ctrlPr>
                          <a:rPr lang="en-US" i="1" dirty="0">
                            <a:latin typeface="Cambria Math" panose="02040503050406030204" pitchFamily="18" charset="0"/>
                          </a:rPr>
                        </m:ctrlPr>
                      </m:accPr>
                      <m:e>
                        <m:r>
                          <a:rPr lang="en-US" i="1" dirty="0">
                            <a:latin typeface="Cambria Math" panose="02040503050406030204" pitchFamily="18" charset="0"/>
                          </a:rPr>
                          <m:t>𝑝</m:t>
                        </m:r>
                      </m:e>
                    </m:acc>
                  </m:oMath>
                </a14:m>
                <a:endParaRPr lang="en-US" dirty="0"/>
              </a:p>
              <a:p>
                <a:pPr lvl="2"/>
                <a14:m>
                  <m:oMath xmlns:m="http://schemas.openxmlformats.org/officeDocument/2006/math">
                    <m:acc>
                      <m:accPr>
                        <m:chr m:val="̂"/>
                        <m:ctrlPr>
                          <a:rPr lang="en-US" i="1" dirty="0" smtClean="0">
                            <a:solidFill>
                              <a:srgbClr val="7030A0"/>
                            </a:solidFill>
                            <a:latin typeface="Cambria Math" panose="02040503050406030204" pitchFamily="18" charset="0"/>
                          </a:rPr>
                        </m:ctrlPr>
                      </m:accPr>
                      <m:e>
                        <m:r>
                          <a:rPr lang="en-US" i="1" dirty="0">
                            <a:solidFill>
                              <a:srgbClr val="7030A0"/>
                            </a:solidFill>
                            <a:latin typeface="Cambria Math" panose="02040503050406030204" pitchFamily="18" charset="0"/>
                          </a:rPr>
                          <m:t>𝑁</m:t>
                        </m:r>
                      </m:e>
                    </m:acc>
                  </m:oMath>
                </a14:m>
                <a:r>
                  <a:rPr lang="en-US" dirty="0">
                    <a:solidFill>
                      <a:srgbClr val="7030A0"/>
                    </a:solidFill>
                  </a:rPr>
                  <a:t> is estimated abundance</a:t>
                </a:r>
              </a:p>
              <a:p>
                <a:pPr lvl="2"/>
                <a14:m>
                  <m:oMath xmlns:m="http://schemas.openxmlformats.org/officeDocument/2006/math">
                    <m:r>
                      <a:rPr lang="en-US" i="1" dirty="0" smtClean="0">
                        <a:solidFill>
                          <a:srgbClr val="FF0000"/>
                        </a:solidFill>
                        <a:latin typeface="Cambria Math" panose="02040503050406030204" pitchFamily="18" charset="0"/>
                      </a:rPr>
                      <m:t>𝐶</m:t>
                    </m:r>
                  </m:oMath>
                </a14:m>
                <a:r>
                  <a:rPr lang="en-US" dirty="0">
                    <a:solidFill>
                      <a:srgbClr val="FF0000"/>
                    </a:solidFill>
                  </a:rPr>
                  <a:t> is the count</a:t>
                </a:r>
              </a:p>
              <a:p>
                <a:pPr lvl="2"/>
                <a14:m>
                  <m:oMath xmlns:m="http://schemas.openxmlformats.org/officeDocument/2006/math">
                    <m:acc>
                      <m:accPr>
                        <m:chr m:val="̂"/>
                        <m:ctrlPr>
                          <a:rPr lang="en-US" i="1" dirty="0" smtClean="0">
                            <a:solidFill>
                              <a:srgbClr val="0070C0"/>
                            </a:solidFill>
                            <a:latin typeface="Cambria Math" panose="02040503050406030204" pitchFamily="18" charset="0"/>
                          </a:rPr>
                        </m:ctrlPr>
                      </m:accPr>
                      <m:e>
                        <m:r>
                          <a:rPr lang="en-US" i="1" dirty="0">
                            <a:solidFill>
                              <a:srgbClr val="0070C0"/>
                            </a:solidFill>
                            <a:latin typeface="Cambria Math" panose="02040503050406030204" pitchFamily="18" charset="0"/>
                          </a:rPr>
                          <m:t>𝑝</m:t>
                        </m:r>
                      </m:e>
                    </m:acc>
                  </m:oMath>
                </a14:m>
                <a:r>
                  <a:rPr lang="en-US" dirty="0">
                    <a:solidFill>
                      <a:srgbClr val="0070C0"/>
                    </a:solidFill>
                  </a:rPr>
                  <a:t> is detection probability</a:t>
                </a:r>
              </a:p>
              <a:p>
                <a:r>
                  <a:rPr lang="en-US" dirty="0"/>
                  <a:t>If we have repeated counts at several sites in a closed period</a:t>
                </a:r>
              </a:p>
              <a:p>
                <a:pPr lvl="1"/>
                <a:r>
                  <a:rPr lang="en-US" dirty="0"/>
                  <a:t>We can use </a:t>
                </a:r>
                <a:r>
                  <a:rPr lang="en-US" i="1" dirty="0"/>
                  <a:t>N</a:t>
                </a:r>
                <a:r>
                  <a:rPr lang="en-US" dirty="0"/>
                  <a:t>-Mixture Models!</a:t>
                </a:r>
              </a:p>
            </p:txBody>
          </p:sp>
        </mc:Choice>
        <mc:Fallback>
          <p:sp>
            <p:nvSpPr>
              <p:cNvPr id="3" name="Text Placeholder 2">
                <a:extLst>
                  <a:ext uri="{FF2B5EF4-FFF2-40B4-BE49-F238E27FC236}">
                    <a16:creationId xmlns:a16="http://schemas.microsoft.com/office/drawing/2014/main" xmlns:a14="http://schemas.microsoft.com/office/drawing/2010/main" xmlns="" id="{DECFA15E-AB27-4F7B-AD7B-8FD2159775F6}"/>
                  </a:ext>
                </a:extLst>
              </p:cNvPr>
              <p:cNvSpPr>
                <a:spLocks noGrp="1" noRot="1" noChangeAspect="1" noMove="1" noResize="1" noEditPoints="1" noAdjustHandles="1" noChangeArrowheads="1" noChangeShapeType="1" noTextEdit="1"/>
              </p:cNvSpPr>
              <p:nvPr>
                <p:ph idx="1"/>
              </p:nvPr>
            </p:nvSpPr>
            <p:spPr>
              <a:blipFill rotWithShape="0">
                <a:blip r:embed="rId3"/>
                <a:stretch>
                  <a:fillRect l="-1043" t="-2241"/>
                </a:stretch>
              </a:blipFill>
            </p:spPr>
            <p:txBody>
              <a:bodyPr/>
              <a:lstStyle/>
              <a:p>
                <a:r>
                  <a:rPr lang="en-US">
                    <a:noFill/>
                  </a:rPr>
                  <a:t> </a:t>
                </a:r>
              </a:p>
            </p:txBody>
          </p:sp>
        </mc:Fallback>
      </mc:AlternateContent>
    </p:spTree>
    <p:extLst>
      <p:ext uri="{BB962C8B-B14F-4D97-AF65-F5344CB8AC3E}">
        <p14:creationId xmlns:p14="http://schemas.microsoft.com/office/powerpoint/2010/main" val="35019454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2" name="Title 1">
            <a:extLst>
              <a:ext uri="{FF2B5EF4-FFF2-40B4-BE49-F238E27FC236}">
                <a16:creationId xmlns:a16="http://schemas.microsoft.com/office/drawing/2014/main" xmlns="" id="{47D4B870-8589-43E3-9636-0567ED89F89F}"/>
              </a:ext>
            </a:extLst>
          </p:cNvPr>
          <p:cNvSpPr>
            <a:spLocks noGrp="1"/>
          </p:cNvSpPr>
          <p:nvPr>
            <p:ph type="title"/>
          </p:nvPr>
        </p:nvSpPr>
        <p:spPr/>
        <p:txBody>
          <a:bodyPr/>
          <a:lstStyle/>
          <a:p>
            <a:r>
              <a:rPr lang="en-US" dirty="0"/>
              <a:t>N-mixture models</a:t>
            </a:r>
          </a:p>
        </p:txBody>
      </p:sp>
      <p:sp>
        <p:nvSpPr>
          <p:cNvPr id="3" name="Content Placeholder 2">
            <a:extLst>
              <a:ext uri="{FF2B5EF4-FFF2-40B4-BE49-F238E27FC236}">
                <a16:creationId xmlns:a16="http://schemas.microsoft.com/office/drawing/2014/main" xmlns="" id="{A5C46125-6694-41F6-927E-3426FE5C0663}"/>
              </a:ext>
            </a:extLst>
          </p:cNvPr>
          <p:cNvSpPr>
            <a:spLocks noGrp="1"/>
          </p:cNvSpPr>
          <p:nvPr>
            <p:ph idx="1"/>
          </p:nvPr>
        </p:nvSpPr>
        <p:spPr/>
        <p:txBody>
          <a:bodyPr/>
          <a:lstStyle/>
          <a:p>
            <a:pPr marL="233363" lvl="0" indent="-233363">
              <a:spcBef>
                <a:spcPts val="0"/>
              </a:spcBef>
            </a:pPr>
            <a:r>
              <a:rPr lang="en-US" dirty="0">
                <a:solidFill>
                  <a:schemeClr val="dk1"/>
                </a:solidFill>
                <a:ea typeface="Calibri"/>
                <a:cs typeface="Calibri"/>
                <a:sym typeface="Calibri"/>
              </a:rPr>
              <a:t>Use </a:t>
            </a:r>
            <a:r>
              <a:rPr lang="en-US" i="1" dirty="0">
                <a:solidFill>
                  <a:schemeClr val="dk1"/>
                </a:solidFill>
                <a:ea typeface="Calibri"/>
                <a:cs typeface="Calibri"/>
                <a:sym typeface="Calibri"/>
              </a:rPr>
              <a:t>repeated counts </a:t>
            </a:r>
            <a:r>
              <a:rPr lang="en-US" dirty="0">
                <a:solidFill>
                  <a:schemeClr val="dk1"/>
                </a:solidFill>
                <a:ea typeface="Calibri"/>
                <a:cs typeface="Calibri"/>
                <a:sym typeface="Calibri"/>
              </a:rPr>
              <a:t>at </a:t>
            </a:r>
            <a:r>
              <a:rPr lang="en-US" i="1" dirty="0">
                <a:solidFill>
                  <a:schemeClr val="dk1"/>
                </a:solidFill>
                <a:ea typeface="Calibri"/>
                <a:cs typeface="Calibri"/>
                <a:sym typeface="Calibri"/>
              </a:rPr>
              <a:t>several sites </a:t>
            </a:r>
            <a:r>
              <a:rPr lang="en-US" dirty="0">
                <a:solidFill>
                  <a:schemeClr val="dk1"/>
                </a:solidFill>
                <a:ea typeface="Calibri"/>
                <a:cs typeface="Calibri"/>
                <a:sym typeface="Calibri"/>
              </a:rPr>
              <a:t>to estimate detection probability directly</a:t>
            </a:r>
          </a:p>
          <a:p>
            <a:pPr marL="233363" lvl="0" indent="-233363">
              <a:spcBef>
                <a:spcPts val="0"/>
              </a:spcBef>
            </a:pPr>
            <a:r>
              <a:rPr lang="en-US" dirty="0">
                <a:solidFill>
                  <a:schemeClr val="dk1"/>
                </a:solidFill>
                <a:ea typeface="Calibri"/>
                <a:cs typeface="Calibri"/>
                <a:sym typeface="Calibri"/>
              </a:rPr>
              <a:t>Can include covariates associated with either abundance or detection</a:t>
            </a:r>
          </a:p>
          <a:p>
            <a:pPr marL="690563" lvl="1" indent="-233363">
              <a:spcBef>
                <a:spcPts val="0"/>
              </a:spcBef>
            </a:pPr>
            <a:r>
              <a:rPr lang="en-US" dirty="0">
                <a:solidFill>
                  <a:schemeClr val="dk1"/>
                </a:solidFill>
                <a:ea typeface="Calibri"/>
                <a:cs typeface="Calibri"/>
                <a:sym typeface="Calibri"/>
              </a:rPr>
              <a:t>Explicitly model spatial and temporal variation</a:t>
            </a:r>
          </a:p>
          <a:p>
            <a:pPr marL="233363" lvl="0" indent="-233363">
              <a:spcBef>
                <a:spcPts val="0"/>
              </a:spcBef>
            </a:pPr>
            <a:r>
              <a:rPr lang="en-US" dirty="0">
                <a:solidFill>
                  <a:schemeClr val="dk1"/>
                </a:solidFill>
                <a:ea typeface="Calibri"/>
                <a:cs typeface="Calibri"/>
                <a:sym typeface="Calibri"/>
              </a:rPr>
              <a:t>Called “mixture” because it combines two GLMs </a:t>
            </a:r>
          </a:p>
          <a:p>
            <a:pPr marL="690563" lvl="1" indent="-233363">
              <a:spcBef>
                <a:spcPts val="0"/>
              </a:spcBef>
            </a:pPr>
            <a:r>
              <a:rPr lang="en-US" dirty="0">
                <a:solidFill>
                  <a:schemeClr val="dk1"/>
                </a:solidFill>
                <a:ea typeface="Calibri"/>
                <a:cs typeface="Calibri"/>
                <a:sym typeface="Calibri"/>
              </a:rPr>
              <a:t>Poisson GLM – abundance</a:t>
            </a:r>
          </a:p>
          <a:p>
            <a:pPr marL="690563" lvl="1" indent="-233363">
              <a:spcBef>
                <a:spcPts val="0"/>
              </a:spcBef>
            </a:pPr>
            <a:r>
              <a:rPr lang="en-US" dirty="0">
                <a:solidFill>
                  <a:schemeClr val="dk1"/>
                </a:solidFill>
                <a:ea typeface="Calibri"/>
                <a:cs typeface="Calibri"/>
                <a:sym typeface="Calibri"/>
              </a:rPr>
              <a:t>Binomial GLM (Logistic regression) – detection </a:t>
            </a:r>
          </a:p>
          <a:p>
            <a:endParaRPr lang="en-US" dirty="0"/>
          </a:p>
        </p:txBody>
      </p:sp>
    </p:spTree>
    <p:extLst>
      <p:ext uri="{BB962C8B-B14F-4D97-AF65-F5344CB8AC3E}">
        <p14:creationId xmlns:p14="http://schemas.microsoft.com/office/powerpoint/2010/main" val="703348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0CA4C9-AE89-4AD9-B466-2899564C89F4}"/>
              </a:ext>
            </a:extLst>
          </p:cNvPr>
          <p:cNvSpPr>
            <a:spLocks noGrp="1"/>
          </p:cNvSpPr>
          <p:nvPr>
            <p:ph type="title"/>
          </p:nvPr>
        </p:nvSpPr>
        <p:spPr/>
        <p:txBody>
          <a:bodyPr/>
          <a:lstStyle/>
          <a:p>
            <a:r>
              <a:rPr lang="en-US" i="1" dirty="0"/>
              <a:t>N</a:t>
            </a:r>
            <a:r>
              <a:rPr lang="en-US" dirty="0"/>
              <a:t>-mixture models</a:t>
            </a:r>
          </a:p>
        </p:txBody>
      </p:sp>
      <p:sp>
        <p:nvSpPr>
          <p:cNvPr id="3" name="Content Placeholder 2">
            <a:extLst>
              <a:ext uri="{FF2B5EF4-FFF2-40B4-BE49-F238E27FC236}">
                <a16:creationId xmlns:a16="http://schemas.microsoft.com/office/drawing/2014/main" xmlns="" id="{B0639101-7490-46BD-83DD-D57FF86A1702}"/>
              </a:ext>
            </a:extLst>
          </p:cNvPr>
          <p:cNvSpPr>
            <a:spLocks noGrp="1"/>
          </p:cNvSpPr>
          <p:nvPr>
            <p:ph idx="1"/>
          </p:nvPr>
        </p:nvSpPr>
        <p:spPr/>
        <p:txBody>
          <a:bodyPr/>
          <a:lstStyle/>
          <a:p>
            <a:r>
              <a:rPr lang="en-US" dirty="0"/>
              <a:t>Model detection as a function of covariates</a:t>
            </a:r>
          </a:p>
          <a:p>
            <a:pPr lvl="1"/>
            <a:r>
              <a:rPr lang="en-US" dirty="0"/>
              <a:t>Survey timing, observer</a:t>
            </a:r>
          </a:p>
          <a:p>
            <a:pPr lvl="1"/>
            <a:r>
              <a:rPr lang="en-US" dirty="0"/>
              <a:t>Habitat or weather</a:t>
            </a:r>
          </a:p>
          <a:p>
            <a:r>
              <a:rPr lang="en-US" dirty="0"/>
              <a:t>Model abundance as a function of covariates</a:t>
            </a:r>
          </a:p>
          <a:p>
            <a:pPr lvl="1"/>
            <a:r>
              <a:rPr lang="en-US" dirty="0"/>
              <a:t>Habitat type</a:t>
            </a:r>
          </a:p>
          <a:p>
            <a:pPr lvl="1"/>
            <a:r>
              <a:rPr lang="en-US" dirty="0"/>
              <a:t>Presence/absence of predators</a:t>
            </a:r>
          </a:p>
          <a:p>
            <a:r>
              <a:rPr lang="en-US" dirty="0"/>
              <a:t>Include these covariates as predictors of species abundance</a:t>
            </a:r>
          </a:p>
          <a:p>
            <a:pPr lvl="1"/>
            <a:endParaRPr lang="en-US" dirty="0"/>
          </a:p>
        </p:txBody>
      </p:sp>
    </p:spTree>
    <p:extLst>
      <p:ext uri="{BB962C8B-B14F-4D97-AF65-F5344CB8AC3E}">
        <p14:creationId xmlns:p14="http://schemas.microsoft.com/office/powerpoint/2010/main" val="3405340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2" name="Title 1">
            <a:extLst>
              <a:ext uri="{FF2B5EF4-FFF2-40B4-BE49-F238E27FC236}">
                <a16:creationId xmlns:a16="http://schemas.microsoft.com/office/drawing/2014/main" xmlns="" id="{47D4B870-8589-43E3-9636-0567ED89F89F}"/>
              </a:ext>
            </a:extLst>
          </p:cNvPr>
          <p:cNvSpPr>
            <a:spLocks noGrp="1"/>
          </p:cNvSpPr>
          <p:nvPr>
            <p:ph type="title"/>
          </p:nvPr>
        </p:nvSpPr>
        <p:spPr/>
        <p:txBody>
          <a:bodyPr/>
          <a:lstStyle/>
          <a:p>
            <a:r>
              <a:rPr lang="en-US" i="1" dirty="0"/>
              <a:t>N</a:t>
            </a:r>
            <a:r>
              <a:rPr lang="en-US" dirty="0"/>
              <a:t>-mixture models</a:t>
            </a:r>
          </a:p>
        </p:txBody>
      </p:sp>
      <p:sp>
        <p:nvSpPr>
          <p:cNvPr id="3" name="Content Placeholder 2">
            <a:extLst>
              <a:ext uri="{FF2B5EF4-FFF2-40B4-BE49-F238E27FC236}">
                <a16:creationId xmlns:a16="http://schemas.microsoft.com/office/drawing/2014/main" xmlns="" id="{A5C46125-6694-41F6-927E-3426FE5C0663}"/>
              </a:ext>
            </a:extLst>
          </p:cNvPr>
          <p:cNvSpPr>
            <a:spLocks noGrp="1"/>
          </p:cNvSpPr>
          <p:nvPr>
            <p:ph idx="1"/>
          </p:nvPr>
        </p:nvSpPr>
        <p:spPr/>
        <p:txBody>
          <a:bodyPr/>
          <a:lstStyle/>
          <a:p>
            <a:pPr marL="233363" lvl="0" indent="-233363">
              <a:lnSpc>
                <a:spcPct val="100000"/>
              </a:lnSpc>
              <a:spcBef>
                <a:spcPts val="0"/>
              </a:spcBef>
              <a:buClr>
                <a:schemeClr val="dk1"/>
              </a:buClr>
            </a:pPr>
            <a:r>
              <a:rPr lang="en-US" dirty="0">
                <a:solidFill>
                  <a:schemeClr val="dk1"/>
                </a:solidFill>
                <a:ea typeface="Calibri"/>
                <a:cs typeface="Calibri"/>
                <a:sym typeface="Calibri"/>
              </a:rPr>
              <a:t>Assumptions</a:t>
            </a:r>
          </a:p>
          <a:p>
            <a:pPr marL="690563" lvl="1" indent="-233363">
              <a:lnSpc>
                <a:spcPct val="100000"/>
              </a:lnSpc>
              <a:spcBef>
                <a:spcPts val="0"/>
              </a:spcBef>
              <a:buClr>
                <a:schemeClr val="dk1"/>
              </a:buClr>
            </a:pPr>
            <a:r>
              <a:rPr lang="en-US" dirty="0">
                <a:solidFill>
                  <a:schemeClr val="dk1"/>
                </a:solidFill>
                <a:ea typeface="Calibri"/>
                <a:cs typeface="Calibri"/>
                <a:sym typeface="Calibri"/>
              </a:rPr>
              <a:t>Sites closed to immigration/emigration between surveys</a:t>
            </a:r>
            <a:endParaRPr lang="en-US" dirty="0"/>
          </a:p>
          <a:p>
            <a:pPr marL="690563" lvl="1" indent="-233363">
              <a:lnSpc>
                <a:spcPct val="100000"/>
              </a:lnSpc>
              <a:spcBef>
                <a:spcPts val="0"/>
              </a:spcBef>
              <a:buClr>
                <a:schemeClr val="dk1"/>
              </a:buClr>
            </a:pPr>
            <a:r>
              <a:rPr lang="en-US" dirty="0">
                <a:solidFill>
                  <a:schemeClr val="dk1"/>
                </a:solidFill>
                <a:ea typeface="Calibri"/>
                <a:cs typeface="Calibri"/>
                <a:sym typeface="Calibri"/>
              </a:rPr>
              <a:t>Detection process is independent at each site but can vary among sites</a:t>
            </a:r>
          </a:p>
          <a:p>
            <a:pPr marL="690563" lvl="1" indent="-233363">
              <a:lnSpc>
                <a:spcPct val="100000"/>
              </a:lnSpc>
              <a:spcBef>
                <a:spcPts val="0"/>
              </a:spcBef>
              <a:buClr>
                <a:schemeClr val="dk1"/>
              </a:buClr>
            </a:pPr>
            <a:r>
              <a:rPr lang="en-US" dirty="0">
                <a:solidFill>
                  <a:schemeClr val="dk1"/>
                </a:solidFill>
                <a:ea typeface="Calibri"/>
                <a:cs typeface="Calibri"/>
                <a:sym typeface="Calibri"/>
              </a:rPr>
              <a:t>No double counting</a:t>
            </a:r>
          </a:p>
          <a:p>
            <a:pPr marL="690563" lvl="1" indent="-233363">
              <a:lnSpc>
                <a:spcPct val="100000"/>
              </a:lnSpc>
              <a:spcBef>
                <a:spcPts val="0"/>
              </a:spcBef>
              <a:buClr>
                <a:schemeClr val="dk1"/>
              </a:buClr>
            </a:pPr>
            <a:r>
              <a:rPr lang="en-US" dirty="0">
                <a:solidFill>
                  <a:schemeClr val="dk1"/>
                </a:solidFill>
                <a:ea typeface="Calibri"/>
                <a:cs typeface="Calibri"/>
                <a:sym typeface="Calibri"/>
              </a:rPr>
              <a:t>Equal detection probability for all individuals within a sample</a:t>
            </a:r>
          </a:p>
          <a:p>
            <a:pPr marL="457200" lvl="1" indent="0">
              <a:lnSpc>
                <a:spcPct val="100000"/>
              </a:lnSpc>
              <a:spcBef>
                <a:spcPts val="0"/>
              </a:spcBef>
              <a:buClr>
                <a:schemeClr val="dk1"/>
              </a:buClr>
              <a:buNone/>
            </a:pPr>
            <a:endParaRPr lang="en-US" dirty="0"/>
          </a:p>
          <a:p>
            <a:pPr marL="233363" indent="-233363">
              <a:lnSpc>
                <a:spcPct val="100000"/>
              </a:lnSpc>
              <a:spcBef>
                <a:spcPts val="0"/>
              </a:spcBef>
              <a:buClr>
                <a:schemeClr val="dk1"/>
              </a:buClr>
            </a:pPr>
            <a:r>
              <a:rPr lang="en-US" dirty="0"/>
              <a:t>Model selection</a:t>
            </a:r>
          </a:p>
          <a:p>
            <a:pPr marL="690563" lvl="1" indent="-233363">
              <a:lnSpc>
                <a:spcPct val="100000"/>
              </a:lnSpc>
              <a:spcBef>
                <a:spcPts val="0"/>
              </a:spcBef>
              <a:buClr>
                <a:schemeClr val="dk1"/>
              </a:buClr>
            </a:pPr>
            <a:r>
              <a:rPr lang="en-US" dirty="0"/>
              <a:t>Typically use AIC for both detection and abundance models</a:t>
            </a:r>
          </a:p>
          <a:p>
            <a:pPr marL="690563" lvl="1" indent="-233363">
              <a:lnSpc>
                <a:spcPct val="100000"/>
              </a:lnSpc>
              <a:spcBef>
                <a:spcPts val="0"/>
              </a:spcBef>
              <a:buClr>
                <a:schemeClr val="dk1"/>
              </a:buClr>
            </a:pPr>
            <a:r>
              <a:rPr lang="en-US" dirty="0"/>
              <a:t>Assess relative fit of model sets to the data</a:t>
            </a:r>
          </a:p>
        </p:txBody>
      </p:sp>
    </p:spTree>
    <p:extLst>
      <p:ext uri="{BB962C8B-B14F-4D97-AF65-F5344CB8AC3E}">
        <p14:creationId xmlns:p14="http://schemas.microsoft.com/office/powerpoint/2010/main" val="11003310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14C4F38-7E73-4FFC-963F-6B4CDF9F3655}"/>
              </a:ext>
            </a:extLst>
          </p:cNvPr>
          <p:cNvSpPr>
            <a:spLocks noGrp="1"/>
          </p:cNvSpPr>
          <p:nvPr>
            <p:ph type="title"/>
          </p:nvPr>
        </p:nvSpPr>
        <p:spPr/>
        <p:txBody>
          <a:bodyPr/>
          <a:lstStyle/>
          <a:p>
            <a:r>
              <a:rPr lang="en-US" dirty="0"/>
              <a:t>Review</a:t>
            </a:r>
          </a:p>
        </p:txBody>
      </p:sp>
      <p:sp>
        <p:nvSpPr>
          <p:cNvPr id="3" name="Content Placeholder 2">
            <a:extLst>
              <a:ext uri="{FF2B5EF4-FFF2-40B4-BE49-F238E27FC236}">
                <a16:creationId xmlns:a16="http://schemas.microsoft.com/office/drawing/2014/main" xmlns="" id="{E9E24AA0-67B4-44E8-9BB8-28C3767A728D}"/>
              </a:ext>
            </a:extLst>
          </p:cNvPr>
          <p:cNvSpPr>
            <a:spLocks noGrp="1"/>
          </p:cNvSpPr>
          <p:nvPr>
            <p:ph idx="1"/>
          </p:nvPr>
        </p:nvSpPr>
        <p:spPr/>
        <p:txBody>
          <a:bodyPr/>
          <a:lstStyle/>
          <a:p>
            <a:r>
              <a:rPr lang="en-US" dirty="0"/>
              <a:t>What types of questions should you ask before you choose an analysis for your count data?</a:t>
            </a:r>
          </a:p>
          <a:p>
            <a:endParaRPr lang="en-US" dirty="0"/>
          </a:p>
          <a:p>
            <a:r>
              <a:rPr lang="en-US" dirty="0"/>
              <a:t>What types of models are available for count data that are not corrected for detection?</a:t>
            </a:r>
          </a:p>
          <a:p>
            <a:endParaRPr lang="en-US" dirty="0"/>
          </a:p>
          <a:p>
            <a:r>
              <a:rPr lang="en-US" dirty="0"/>
              <a:t>Can you estimate abundance or only relative abundance with repeated counts at several sites within a closed period? </a:t>
            </a:r>
          </a:p>
          <a:p>
            <a:endParaRPr lang="en-US" dirty="0"/>
          </a:p>
          <a:p>
            <a:pPr marL="0" indent="0">
              <a:buNone/>
            </a:pPr>
            <a:endParaRPr lang="en-US" dirty="0"/>
          </a:p>
        </p:txBody>
      </p:sp>
    </p:spTree>
    <p:extLst>
      <p:ext uri="{BB962C8B-B14F-4D97-AF65-F5344CB8AC3E}">
        <p14:creationId xmlns:p14="http://schemas.microsoft.com/office/powerpoint/2010/main" val="10356795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Group 58">
            <a:extLst>
              <a:ext uri="{FF2B5EF4-FFF2-40B4-BE49-F238E27FC236}">
                <a16:creationId xmlns:a16="http://schemas.microsoft.com/office/drawing/2014/main" xmlns="" id="{6FBE4287-5FA9-44F2-BACA-4E75F7E38F5B}"/>
              </a:ext>
            </a:extLst>
          </p:cNvPr>
          <p:cNvGrpSpPr/>
          <p:nvPr/>
        </p:nvGrpSpPr>
        <p:grpSpPr>
          <a:xfrm>
            <a:off x="0" y="143434"/>
            <a:ext cx="11026580" cy="6596180"/>
            <a:chOff x="119398" y="178131"/>
            <a:chExt cx="6857307" cy="8878916"/>
          </a:xfrm>
        </p:grpSpPr>
        <p:cxnSp>
          <p:nvCxnSpPr>
            <p:cNvPr id="48" name="Straight Arrow Connector 47">
              <a:extLst>
                <a:ext uri="{FF2B5EF4-FFF2-40B4-BE49-F238E27FC236}">
                  <a16:creationId xmlns:a16="http://schemas.microsoft.com/office/drawing/2014/main" xmlns="" id="{9A211804-7961-45EC-B269-D6FD3C107F9A}"/>
                </a:ext>
              </a:extLst>
            </p:cNvPr>
            <p:cNvCxnSpPr>
              <a:stCxn id="29" idx="2"/>
              <a:endCxn id="53" idx="0"/>
            </p:cNvCxnSpPr>
            <p:nvPr/>
          </p:nvCxnSpPr>
          <p:spPr>
            <a:xfrm flipH="1" flipV="1">
              <a:off x="4596529" y="5332871"/>
              <a:ext cx="1313167" cy="397502"/>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xmlns="" id="{26C7C7CC-44AC-4A0C-A5FB-C3D1DCBBEAEA}"/>
                </a:ext>
              </a:extLst>
            </p:cNvPr>
            <p:cNvSpPr/>
            <p:nvPr/>
          </p:nvSpPr>
          <p:spPr>
            <a:xfrm>
              <a:off x="1454096" y="1236577"/>
              <a:ext cx="1092200" cy="533400"/>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Descriptive or categorical</a:t>
              </a:r>
            </a:p>
          </p:txBody>
        </p:sp>
        <p:sp>
          <p:nvSpPr>
            <p:cNvPr id="7" name="Rectangle 6">
              <a:extLst>
                <a:ext uri="{FF2B5EF4-FFF2-40B4-BE49-F238E27FC236}">
                  <a16:creationId xmlns:a16="http://schemas.microsoft.com/office/drawing/2014/main" xmlns="" id="{43E54F08-38EB-4200-9D94-53165E23EEBB}"/>
                </a:ext>
              </a:extLst>
            </p:cNvPr>
            <p:cNvSpPr/>
            <p:nvPr/>
          </p:nvSpPr>
          <p:spPr>
            <a:xfrm>
              <a:off x="2669360" y="1236577"/>
              <a:ext cx="1092200" cy="533400"/>
            </a:xfrm>
            <a:prstGeom prst="rect">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Presence-type data</a:t>
              </a:r>
            </a:p>
          </p:txBody>
        </p:sp>
        <p:sp>
          <p:nvSpPr>
            <p:cNvPr id="8" name="Rectangle 7">
              <a:extLst>
                <a:ext uri="{FF2B5EF4-FFF2-40B4-BE49-F238E27FC236}">
                  <a16:creationId xmlns:a16="http://schemas.microsoft.com/office/drawing/2014/main" xmlns="" id="{87AB5E7D-12E2-433E-B640-766CA2C5C4E7}"/>
                </a:ext>
              </a:extLst>
            </p:cNvPr>
            <p:cNvSpPr/>
            <p:nvPr/>
          </p:nvSpPr>
          <p:spPr>
            <a:xfrm>
              <a:off x="3889814" y="1218487"/>
              <a:ext cx="1092200" cy="533400"/>
            </a:xfrm>
            <a:prstGeom prst="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Counts</a:t>
              </a:r>
            </a:p>
          </p:txBody>
        </p:sp>
        <p:cxnSp>
          <p:nvCxnSpPr>
            <p:cNvPr id="9" name="Straight Arrow Connector 8">
              <a:extLst>
                <a:ext uri="{FF2B5EF4-FFF2-40B4-BE49-F238E27FC236}">
                  <a16:creationId xmlns:a16="http://schemas.microsoft.com/office/drawing/2014/main" xmlns="" id="{F72D7CBA-5DDE-4004-848F-FFA6AC3CF1D4}"/>
                </a:ext>
              </a:extLst>
            </p:cNvPr>
            <p:cNvCxnSpPr>
              <a:stCxn id="6" idx="2"/>
              <a:endCxn id="17" idx="4"/>
            </p:cNvCxnSpPr>
            <p:nvPr/>
          </p:nvCxnSpPr>
          <p:spPr>
            <a:xfrm flipH="1">
              <a:off x="1579281" y="1769977"/>
              <a:ext cx="420915" cy="747743"/>
            </a:xfrm>
            <a:prstGeom prst="straightConnector1">
              <a:avLst/>
            </a:prstGeom>
            <a:ln w="381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xmlns="" id="{E52E3185-246E-452A-B0B5-29829B012E87}"/>
                </a:ext>
              </a:extLst>
            </p:cNvPr>
            <p:cNvCxnSpPr>
              <a:stCxn id="7" idx="2"/>
            </p:cNvCxnSpPr>
            <p:nvPr/>
          </p:nvCxnSpPr>
          <p:spPr>
            <a:xfrm>
              <a:off x="3215460" y="1769977"/>
              <a:ext cx="0" cy="747743"/>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xmlns="" id="{18B67A54-C8CA-4315-AAC6-7A43F4779737}"/>
                </a:ext>
              </a:extLst>
            </p:cNvPr>
            <p:cNvCxnSpPr>
              <a:stCxn id="8" idx="2"/>
            </p:cNvCxnSpPr>
            <p:nvPr/>
          </p:nvCxnSpPr>
          <p:spPr>
            <a:xfrm flipH="1">
              <a:off x="4435913" y="1751887"/>
              <a:ext cx="1" cy="72983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xmlns="" id="{1C7ABD0A-5B23-45D6-A4AE-335413B72D99}"/>
                </a:ext>
              </a:extLst>
            </p:cNvPr>
            <p:cNvSpPr/>
            <p:nvPr/>
          </p:nvSpPr>
          <p:spPr>
            <a:xfrm>
              <a:off x="907996" y="6652609"/>
              <a:ext cx="1092200" cy="695324"/>
            </a:xfrm>
            <a:prstGeom prst="rect">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Occupancy model</a:t>
              </a:r>
            </a:p>
          </p:txBody>
        </p:sp>
        <p:sp>
          <p:nvSpPr>
            <p:cNvPr id="13" name="Rectangle 12">
              <a:extLst>
                <a:ext uri="{FF2B5EF4-FFF2-40B4-BE49-F238E27FC236}">
                  <a16:creationId xmlns:a16="http://schemas.microsoft.com/office/drawing/2014/main" xmlns="" id="{C3235050-704F-4AE8-9461-A8D5B1E1A7B9}"/>
                </a:ext>
              </a:extLst>
            </p:cNvPr>
            <p:cNvSpPr/>
            <p:nvPr/>
          </p:nvSpPr>
          <p:spPr>
            <a:xfrm>
              <a:off x="1456892" y="7435353"/>
              <a:ext cx="1092201" cy="695324"/>
            </a:xfrm>
            <a:prstGeom prst="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N-mixture model</a:t>
              </a:r>
            </a:p>
          </p:txBody>
        </p:sp>
        <p:sp>
          <p:nvSpPr>
            <p:cNvPr id="14" name="Rectangle 13">
              <a:extLst>
                <a:ext uri="{FF2B5EF4-FFF2-40B4-BE49-F238E27FC236}">
                  <a16:creationId xmlns:a16="http://schemas.microsoft.com/office/drawing/2014/main" xmlns="" id="{6B278752-7B80-4249-8C95-B2DAAA152AA9}"/>
                </a:ext>
              </a:extLst>
            </p:cNvPr>
            <p:cNvSpPr/>
            <p:nvPr/>
          </p:nvSpPr>
          <p:spPr>
            <a:xfrm>
              <a:off x="665499" y="5511094"/>
              <a:ext cx="1546272" cy="695325"/>
            </a:xfrm>
            <a:prstGeom prst="rect">
              <a:avLst/>
            </a:prstGeom>
            <a:no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Species distribution model </a:t>
              </a:r>
              <a:r>
                <a:rPr lang="en-US" sz="1200" b="1" dirty="0">
                  <a:solidFill>
                    <a:sysClr val="windowText" lastClr="000000"/>
                  </a:solidFill>
                </a:rPr>
                <a:t>OR</a:t>
              </a:r>
              <a:r>
                <a:rPr lang="en-US" sz="1200" dirty="0">
                  <a:solidFill>
                    <a:sysClr val="windowText" lastClr="000000"/>
                  </a:solidFill>
                </a:rPr>
                <a:t> paired points analysis</a:t>
              </a:r>
              <a:endParaRPr lang="en-US" sz="1200" b="1" dirty="0">
                <a:solidFill>
                  <a:sysClr val="windowText" lastClr="000000"/>
                </a:solidFill>
              </a:endParaRPr>
            </a:p>
          </p:txBody>
        </p:sp>
        <p:sp>
          <p:nvSpPr>
            <p:cNvPr id="15" name="Rectangle 14">
              <a:extLst>
                <a:ext uri="{FF2B5EF4-FFF2-40B4-BE49-F238E27FC236}">
                  <a16:creationId xmlns:a16="http://schemas.microsoft.com/office/drawing/2014/main" xmlns="" id="{7E60CBDC-51C3-4F18-8A46-926AEA3B1972}"/>
                </a:ext>
              </a:extLst>
            </p:cNvPr>
            <p:cNvSpPr/>
            <p:nvPr/>
          </p:nvSpPr>
          <p:spPr>
            <a:xfrm>
              <a:off x="119398" y="4547405"/>
              <a:ext cx="1092201" cy="695324"/>
            </a:xfrm>
            <a:prstGeom prst="rect">
              <a:avLst/>
            </a:prstGeom>
            <a:no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State transition model</a:t>
              </a:r>
            </a:p>
          </p:txBody>
        </p:sp>
        <p:sp>
          <p:nvSpPr>
            <p:cNvPr id="16" name="Hexagon 15">
              <a:extLst>
                <a:ext uri="{FF2B5EF4-FFF2-40B4-BE49-F238E27FC236}">
                  <a16:creationId xmlns:a16="http://schemas.microsoft.com/office/drawing/2014/main" xmlns="" id="{896DBFBC-3A1B-4446-918F-4F60707A8250}"/>
                </a:ext>
              </a:extLst>
            </p:cNvPr>
            <p:cNvSpPr/>
            <p:nvPr/>
          </p:nvSpPr>
          <p:spPr>
            <a:xfrm>
              <a:off x="2948481" y="178131"/>
              <a:ext cx="1792288" cy="783771"/>
            </a:xfrm>
            <a:prstGeom prst="hexagon">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What kind of data do you have?</a:t>
              </a:r>
            </a:p>
          </p:txBody>
        </p:sp>
        <p:sp>
          <p:nvSpPr>
            <p:cNvPr id="17" name="Hexagon 16">
              <a:extLst>
                <a:ext uri="{FF2B5EF4-FFF2-40B4-BE49-F238E27FC236}">
                  <a16:creationId xmlns:a16="http://schemas.microsoft.com/office/drawing/2014/main" xmlns="" id="{CB9D5B95-2E47-4A61-A00D-2EEC74DC3A1C}"/>
                </a:ext>
              </a:extLst>
            </p:cNvPr>
            <p:cNvSpPr/>
            <p:nvPr/>
          </p:nvSpPr>
          <p:spPr>
            <a:xfrm>
              <a:off x="1454095" y="2517720"/>
              <a:ext cx="4747995" cy="500744"/>
            </a:xfrm>
            <a:prstGeom prst="hexagon">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How was it collected?</a:t>
              </a:r>
            </a:p>
          </p:txBody>
        </p:sp>
        <p:sp>
          <p:nvSpPr>
            <p:cNvPr id="18" name="Rectangle 17">
              <a:extLst>
                <a:ext uri="{FF2B5EF4-FFF2-40B4-BE49-F238E27FC236}">
                  <a16:creationId xmlns:a16="http://schemas.microsoft.com/office/drawing/2014/main" xmlns="" id="{F85616FE-9DC8-4BA2-8FEA-8F6E08A033E2}"/>
                </a:ext>
              </a:extLst>
            </p:cNvPr>
            <p:cNvSpPr/>
            <p:nvPr/>
          </p:nvSpPr>
          <p:spPr>
            <a:xfrm>
              <a:off x="5109890" y="1218487"/>
              <a:ext cx="1092200" cy="533400"/>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Demographic data</a:t>
              </a:r>
            </a:p>
          </p:txBody>
        </p:sp>
        <p:cxnSp>
          <p:nvCxnSpPr>
            <p:cNvPr id="19" name="Straight Arrow Connector 18">
              <a:extLst>
                <a:ext uri="{FF2B5EF4-FFF2-40B4-BE49-F238E27FC236}">
                  <a16:creationId xmlns:a16="http://schemas.microsoft.com/office/drawing/2014/main" xmlns="" id="{1596CE1E-8C83-4AA9-8FDD-9E93D24E475E}"/>
                </a:ext>
              </a:extLst>
            </p:cNvPr>
            <p:cNvCxnSpPr>
              <a:stCxn id="18" idx="2"/>
              <a:endCxn id="17" idx="5"/>
            </p:cNvCxnSpPr>
            <p:nvPr/>
          </p:nvCxnSpPr>
          <p:spPr>
            <a:xfrm>
              <a:off x="5655990" y="1751887"/>
              <a:ext cx="420914" cy="765833"/>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xmlns="" id="{D9FEC96A-D97D-4954-A8BF-4B35A27D5D00}"/>
                </a:ext>
              </a:extLst>
            </p:cNvPr>
            <p:cNvCxnSpPr>
              <a:stCxn id="16" idx="3"/>
              <a:endCxn id="6" idx="0"/>
            </p:cNvCxnSpPr>
            <p:nvPr/>
          </p:nvCxnSpPr>
          <p:spPr>
            <a:xfrm flipH="1">
              <a:off x="2000196" y="570017"/>
              <a:ext cx="948285" cy="66656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292CD2E5-A3CC-4558-922F-106080A61867}"/>
                </a:ext>
              </a:extLst>
            </p:cNvPr>
            <p:cNvCxnSpPr>
              <a:stCxn id="16" idx="2"/>
              <a:endCxn id="7" idx="0"/>
            </p:cNvCxnSpPr>
            <p:nvPr/>
          </p:nvCxnSpPr>
          <p:spPr>
            <a:xfrm>
              <a:off x="3144424" y="961902"/>
              <a:ext cx="71036" cy="27467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xmlns="" id="{4452CF8F-5AD0-4709-B500-88B22FA2893B}"/>
                </a:ext>
              </a:extLst>
            </p:cNvPr>
            <p:cNvCxnSpPr>
              <a:stCxn id="16" idx="1"/>
              <a:endCxn id="8" idx="0"/>
            </p:cNvCxnSpPr>
            <p:nvPr/>
          </p:nvCxnSpPr>
          <p:spPr>
            <a:xfrm flipH="1">
              <a:off x="4435914" y="961902"/>
              <a:ext cx="108912" cy="25658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B7D82AB6-C1DE-4120-AF69-57CC37B756E7}"/>
                </a:ext>
              </a:extLst>
            </p:cNvPr>
            <p:cNvCxnSpPr>
              <a:stCxn id="16" idx="0"/>
              <a:endCxn id="18" idx="0"/>
            </p:cNvCxnSpPr>
            <p:nvPr/>
          </p:nvCxnSpPr>
          <p:spPr>
            <a:xfrm>
              <a:off x="4740769" y="570017"/>
              <a:ext cx="915221" cy="64847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xmlns="" id="{0C368471-508B-4002-BA5C-6890C326EEA7}"/>
                </a:ext>
              </a:extLst>
            </p:cNvPr>
            <p:cNvSpPr/>
            <p:nvPr/>
          </p:nvSpPr>
          <p:spPr>
            <a:xfrm>
              <a:off x="3903234" y="3515444"/>
              <a:ext cx="2006462" cy="60340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Survey</a:t>
              </a:r>
            </a:p>
            <a:p>
              <a:pPr algn="ctr"/>
              <a:r>
                <a:rPr lang="en-US" sz="1200" i="1" dirty="0">
                  <a:solidFill>
                    <a:schemeClr val="tx1"/>
                  </a:solidFill>
                </a:rPr>
                <a:t>(e.g. transects, repeated counts, mark-recapture)</a:t>
              </a:r>
            </a:p>
          </p:txBody>
        </p:sp>
        <p:sp>
          <p:nvSpPr>
            <p:cNvPr id="25" name="TextBox 24">
              <a:extLst>
                <a:ext uri="{FF2B5EF4-FFF2-40B4-BE49-F238E27FC236}">
                  <a16:creationId xmlns:a16="http://schemas.microsoft.com/office/drawing/2014/main" xmlns="" id="{5A1BE817-2783-4039-843E-5C97480714DD}"/>
                </a:ext>
              </a:extLst>
            </p:cNvPr>
            <p:cNvSpPr txBox="1"/>
            <p:nvPr/>
          </p:nvSpPr>
          <p:spPr>
            <a:xfrm>
              <a:off x="3242873" y="1793636"/>
              <a:ext cx="1193040" cy="646331"/>
            </a:xfrm>
            <a:prstGeom prst="rect">
              <a:avLst/>
            </a:prstGeom>
            <a:noFill/>
          </p:spPr>
          <p:txBody>
            <a:bodyPr wrap="square" rtlCol="0">
              <a:spAutoFit/>
            </a:bodyPr>
            <a:lstStyle/>
            <a:p>
              <a:pPr algn="ctr"/>
              <a:r>
                <a:rPr lang="en-US" sz="1200" i="1" dirty="0"/>
                <a:t>Follow the color of your data type!</a:t>
              </a:r>
            </a:p>
          </p:txBody>
        </p:sp>
        <p:sp>
          <p:nvSpPr>
            <p:cNvPr id="26" name="Hexagon 25">
              <a:extLst>
                <a:ext uri="{FF2B5EF4-FFF2-40B4-BE49-F238E27FC236}">
                  <a16:creationId xmlns:a16="http://schemas.microsoft.com/office/drawing/2014/main" xmlns="" id="{E81A92E5-754D-417D-A7DD-925A1D049323}"/>
                </a:ext>
              </a:extLst>
            </p:cNvPr>
            <p:cNvSpPr/>
            <p:nvPr/>
          </p:nvSpPr>
          <p:spPr>
            <a:xfrm>
              <a:off x="3844625" y="4547405"/>
              <a:ext cx="2098566" cy="500744"/>
            </a:xfrm>
            <a:prstGeom prst="hexagon">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Repeated visits within a closed period?</a:t>
              </a:r>
            </a:p>
          </p:txBody>
        </p:sp>
        <p:sp>
          <p:nvSpPr>
            <p:cNvPr id="27" name="TextBox 26">
              <a:extLst>
                <a:ext uri="{FF2B5EF4-FFF2-40B4-BE49-F238E27FC236}">
                  <a16:creationId xmlns:a16="http://schemas.microsoft.com/office/drawing/2014/main" xmlns="" id="{BDCCD063-D6D8-4215-932F-E9EA2204BCBA}"/>
                </a:ext>
              </a:extLst>
            </p:cNvPr>
            <p:cNvSpPr txBox="1"/>
            <p:nvPr/>
          </p:nvSpPr>
          <p:spPr>
            <a:xfrm>
              <a:off x="366793" y="8435614"/>
              <a:ext cx="5289197" cy="621433"/>
            </a:xfrm>
            <a:prstGeom prst="rect">
              <a:avLst/>
            </a:prstGeom>
            <a:noFill/>
            <a:ln>
              <a:solidFill>
                <a:schemeClr val="tx1"/>
              </a:solidFill>
              <a:prstDash val="sysDot"/>
            </a:ln>
          </p:spPr>
          <p:txBody>
            <a:bodyPr wrap="square" rtlCol="0">
              <a:spAutoFit/>
            </a:bodyPr>
            <a:lstStyle/>
            <a:p>
              <a:pPr algn="ctr"/>
              <a:r>
                <a:rPr lang="en-US" sz="1200" i="1" dirty="0"/>
                <a:t>This roadmap is to serve as a general guide and is not an exhaustive list of all analysis options. Also, </a:t>
              </a:r>
              <a:r>
                <a:rPr lang="en-US" sz="1200" b="1" i="1" dirty="0"/>
                <a:t>always check the specific assumptions of your planned modeling approach!</a:t>
              </a:r>
            </a:p>
          </p:txBody>
        </p:sp>
        <p:sp>
          <p:nvSpPr>
            <p:cNvPr id="28" name="Rectangle 27">
              <a:extLst>
                <a:ext uri="{FF2B5EF4-FFF2-40B4-BE49-F238E27FC236}">
                  <a16:creationId xmlns:a16="http://schemas.microsoft.com/office/drawing/2014/main" xmlns="" id="{C5E56CF0-5F00-4848-987C-7D2ECDAD7E26}"/>
                </a:ext>
              </a:extLst>
            </p:cNvPr>
            <p:cNvSpPr/>
            <p:nvPr/>
          </p:nvSpPr>
          <p:spPr>
            <a:xfrm>
              <a:off x="2389397" y="6000237"/>
              <a:ext cx="736947" cy="41236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Yes</a:t>
              </a:r>
            </a:p>
          </p:txBody>
        </p:sp>
        <p:cxnSp>
          <p:nvCxnSpPr>
            <p:cNvPr id="30" name="Straight Connector 29">
              <a:extLst>
                <a:ext uri="{FF2B5EF4-FFF2-40B4-BE49-F238E27FC236}">
                  <a16:creationId xmlns:a16="http://schemas.microsoft.com/office/drawing/2014/main" xmlns="" id="{16502EDB-2B05-4282-9E0D-5F4617D40B1A}"/>
                </a:ext>
              </a:extLst>
            </p:cNvPr>
            <p:cNvCxnSpPr>
              <a:stCxn id="28" idx="0"/>
              <a:endCxn id="26" idx="2"/>
            </p:cNvCxnSpPr>
            <p:nvPr/>
          </p:nvCxnSpPr>
          <p:spPr>
            <a:xfrm flipV="1">
              <a:off x="2757871" y="5048149"/>
              <a:ext cx="1211940" cy="95208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xmlns="" id="{D3049F34-CB1F-4B15-B3C6-7FA054E62AFE}"/>
                </a:ext>
              </a:extLst>
            </p:cNvPr>
            <p:cNvSpPr/>
            <p:nvPr/>
          </p:nvSpPr>
          <p:spPr>
            <a:xfrm>
              <a:off x="5541222" y="5318011"/>
              <a:ext cx="736947" cy="41236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No</a:t>
              </a:r>
            </a:p>
          </p:txBody>
        </p:sp>
        <p:cxnSp>
          <p:nvCxnSpPr>
            <p:cNvPr id="31" name="Straight Connector 30">
              <a:extLst>
                <a:ext uri="{FF2B5EF4-FFF2-40B4-BE49-F238E27FC236}">
                  <a16:creationId xmlns:a16="http://schemas.microsoft.com/office/drawing/2014/main" xmlns="" id="{14EAA6CB-E4E7-42E7-A27D-B3A518D2BA94}"/>
                </a:ext>
              </a:extLst>
            </p:cNvPr>
            <p:cNvCxnSpPr>
              <a:stCxn id="29" idx="0"/>
              <a:endCxn id="26" idx="1"/>
            </p:cNvCxnSpPr>
            <p:nvPr/>
          </p:nvCxnSpPr>
          <p:spPr>
            <a:xfrm flipH="1" flipV="1">
              <a:off x="5818005" y="5048149"/>
              <a:ext cx="91691" cy="26986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xmlns="" id="{991ED56C-6E45-49AE-94F5-898336272C5F}"/>
                </a:ext>
              </a:extLst>
            </p:cNvPr>
            <p:cNvSpPr/>
            <p:nvPr/>
          </p:nvSpPr>
          <p:spPr>
            <a:xfrm>
              <a:off x="2052223" y="4505070"/>
              <a:ext cx="1092201" cy="695324"/>
            </a:xfrm>
            <a:prstGeom prst="rect">
              <a:avLst/>
            </a:prstGeom>
            <a:no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State transition model</a:t>
              </a:r>
            </a:p>
          </p:txBody>
        </p:sp>
        <p:cxnSp>
          <p:nvCxnSpPr>
            <p:cNvPr id="33" name="Straight Arrow Connector 32">
              <a:extLst>
                <a:ext uri="{FF2B5EF4-FFF2-40B4-BE49-F238E27FC236}">
                  <a16:creationId xmlns:a16="http://schemas.microsoft.com/office/drawing/2014/main" xmlns="" id="{D45E1136-F298-4B33-AD07-3CAFB97169C7}"/>
                </a:ext>
              </a:extLst>
            </p:cNvPr>
            <p:cNvCxnSpPr>
              <a:cxnSpLocks/>
              <a:stCxn id="38" idx="2"/>
              <a:endCxn id="15" idx="0"/>
            </p:cNvCxnSpPr>
            <p:nvPr/>
          </p:nvCxnSpPr>
          <p:spPr>
            <a:xfrm flipH="1">
              <a:off x="665499" y="4113853"/>
              <a:ext cx="1099992" cy="433551"/>
            </a:xfrm>
            <a:prstGeom prst="straightConnector1">
              <a:avLst/>
            </a:prstGeom>
            <a:ln w="381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xmlns="" id="{39A48EC7-DBA2-4F4F-ABA5-BBD57D669FD4}"/>
                </a:ext>
              </a:extLst>
            </p:cNvPr>
            <p:cNvCxnSpPr>
              <a:cxnSpLocks/>
              <a:stCxn id="17" idx="2"/>
              <a:endCxn id="38" idx="0"/>
            </p:cNvCxnSpPr>
            <p:nvPr/>
          </p:nvCxnSpPr>
          <p:spPr>
            <a:xfrm>
              <a:off x="1511932" y="3018465"/>
              <a:ext cx="253559" cy="491988"/>
            </a:xfrm>
            <a:prstGeom prst="straightConnector1">
              <a:avLst/>
            </a:prstGeom>
            <a:ln w="381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xmlns="" id="{E878F6C0-BE15-444C-B856-319BF3C42BF2}"/>
                </a:ext>
              </a:extLst>
            </p:cNvPr>
            <p:cNvCxnSpPr>
              <a:cxnSpLocks/>
              <a:endCxn id="38" idx="0"/>
            </p:cNvCxnSpPr>
            <p:nvPr/>
          </p:nvCxnSpPr>
          <p:spPr>
            <a:xfrm flipH="1">
              <a:off x="1765490" y="3018464"/>
              <a:ext cx="1378933" cy="491990"/>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xmlns="" id="{AB42E16A-642C-4C6B-917B-22C148A7209A}"/>
                </a:ext>
              </a:extLst>
            </p:cNvPr>
            <p:cNvCxnSpPr>
              <a:cxnSpLocks/>
              <a:stCxn id="38" idx="2"/>
              <a:endCxn id="14" idx="0"/>
            </p:cNvCxnSpPr>
            <p:nvPr/>
          </p:nvCxnSpPr>
          <p:spPr>
            <a:xfrm flipH="1">
              <a:off x="1438635" y="4113853"/>
              <a:ext cx="326855" cy="1397240"/>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xmlns="" id="{1FAEFEA4-45A1-4629-9FC4-1FBDB5ADFD6A}"/>
                </a:ext>
              </a:extLst>
            </p:cNvPr>
            <p:cNvCxnSpPr>
              <a:cxnSpLocks/>
              <a:endCxn id="38" idx="0"/>
            </p:cNvCxnSpPr>
            <p:nvPr/>
          </p:nvCxnSpPr>
          <p:spPr>
            <a:xfrm flipH="1">
              <a:off x="1765490" y="3018464"/>
              <a:ext cx="2631535" cy="491990"/>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xmlns="" id="{E3AC2E28-1506-4FCA-8D1A-B6BACD153679}"/>
                </a:ext>
              </a:extLst>
            </p:cNvPr>
            <p:cNvSpPr/>
            <p:nvPr/>
          </p:nvSpPr>
          <p:spPr>
            <a:xfrm>
              <a:off x="576050" y="3510454"/>
              <a:ext cx="2378880" cy="60340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solidFill>
                </a:rPr>
                <a:t>Opportunistic</a:t>
              </a:r>
            </a:p>
            <a:p>
              <a:pPr algn="ctr"/>
              <a:r>
                <a:rPr lang="en-US" sz="1200" i="1" dirty="0">
                  <a:solidFill>
                    <a:schemeClr val="tx1"/>
                  </a:solidFill>
                </a:rPr>
                <a:t>(e.g. citizen science, historical records, museum specimens)</a:t>
              </a:r>
            </a:p>
          </p:txBody>
        </p:sp>
        <p:cxnSp>
          <p:nvCxnSpPr>
            <p:cNvPr id="39" name="Straight Arrow Connector 38">
              <a:extLst>
                <a:ext uri="{FF2B5EF4-FFF2-40B4-BE49-F238E27FC236}">
                  <a16:creationId xmlns:a16="http://schemas.microsoft.com/office/drawing/2014/main" xmlns="" id="{36479AB6-3847-4D19-949B-C67FF7D91EA9}"/>
                </a:ext>
              </a:extLst>
            </p:cNvPr>
            <p:cNvCxnSpPr>
              <a:cxnSpLocks/>
              <a:stCxn id="38" idx="2"/>
              <a:endCxn id="32" idx="0"/>
            </p:cNvCxnSpPr>
            <p:nvPr/>
          </p:nvCxnSpPr>
          <p:spPr>
            <a:xfrm>
              <a:off x="1765490" y="4113853"/>
              <a:ext cx="832833" cy="391216"/>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xmlns="" id="{1CDAD8C4-DDE3-4F88-8150-A87BEF169B53}"/>
                </a:ext>
              </a:extLst>
            </p:cNvPr>
            <p:cNvCxnSpPr>
              <a:stCxn id="17" idx="2"/>
              <a:endCxn id="24" idx="0"/>
            </p:cNvCxnSpPr>
            <p:nvPr/>
          </p:nvCxnSpPr>
          <p:spPr>
            <a:xfrm>
              <a:off x="1579281" y="3018464"/>
              <a:ext cx="3327184" cy="496980"/>
            </a:xfrm>
            <a:prstGeom prst="straightConnector1">
              <a:avLst/>
            </a:prstGeom>
            <a:ln w="381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xmlns="" id="{81E724BC-5BBF-4FBF-8916-725252453518}"/>
                </a:ext>
              </a:extLst>
            </p:cNvPr>
            <p:cNvCxnSpPr>
              <a:endCxn id="24" idx="0"/>
            </p:cNvCxnSpPr>
            <p:nvPr/>
          </p:nvCxnSpPr>
          <p:spPr>
            <a:xfrm>
              <a:off x="3203378" y="3023455"/>
              <a:ext cx="1703087" cy="491989"/>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xmlns="" id="{73148CD9-9D9E-4807-818E-3E51E54CC935}"/>
                </a:ext>
              </a:extLst>
            </p:cNvPr>
            <p:cNvCxnSpPr>
              <a:endCxn id="24" idx="0"/>
            </p:cNvCxnSpPr>
            <p:nvPr/>
          </p:nvCxnSpPr>
          <p:spPr>
            <a:xfrm>
              <a:off x="4384942" y="3023455"/>
              <a:ext cx="521523" cy="491989"/>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xmlns="" id="{6C9BDCD5-FEEF-4B5E-9A3B-342F1CA5AC6F}"/>
                </a:ext>
              </a:extLst>
            </p:cNvPr>
            <p:cNvCxnSpPr>
              <a:stCxn id="17" idx="1"/>
              <a:endCxn id="24" idx="0"/>
            </p:cNvCxnSpPr>
            <p:nvPr/>
          </p:nvCxnSpPr>
          <p:spPr>
            <a:xfrm flipH="1">
              <a:off x="4906465" y="3018464"/>
              <a:ext cx="1170439" cy="496980"/>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xmlns="" id="{6B4110C3-3656-4AEE-8F37-904D4FEBF978}"/>
                </a:ext>
              </a:extLst>
            </p:cNvPr>
            <p:cNvCxnSpPr>
              <a:stCxn id="24" idx="2"/>
            </p:cNvCxnSpPr>
            <p:nvPr/>
          </p:nvCxnSpPr>
          <p:spPr>
            <a:xfrm>
              <a:off x="4906465" y="4118844"/>
              <a:ext cx="2946" cy="4531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xmlns="" id="{3185B9BF-951A-4575-AED1-8F1C25BF2FEE}"/>
                </a:ext>
              </a:extLst>
            </p:cNvPr>
            <p:cNvCxnSpPr>
              <a:stCxn id="28" idx="2"/>
              <a:endCxn id="12" idx="0"/>
            </p:cNvCxnSpPr>
            <p:nvPr/>
          </p:nvCxnSpPr>
          <p:spPr>
            <a:xfrm flipH="1">
              <a:off x="1454097" y="6412601"/>
              <a:ext cx="1303775" cy="240008"/>
            </a:xfrm>
            <a:prstGeom prst="straightConnector1">
              <a:avLst/>
            </a:prstGeom>
            <a:ln w="381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xmlns="" id="{507993B0-4FA8-49A4-AC6A-CAAD05047A86}"/>
                </a:ext>
              </a:extLst>
            </p:cNvPr>
            <p:cNvCxnSpPr>
              <a:stCxn id="28" idx="2"/>
              <a:endCxn id="13" idx="0"/>
            </p:cNvCxnSpPr>
            <p:nvPr/>
          </p:nvCxnSpPr>
          <p:spPr>
            <a:xfrm flipH="1">
              <a:off x="2002993" y="6412601"/>
              <a:ext cx="754878" cy="1022753"/>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xmlns="" id="{D20DB73A-C573-4489-AF1C-44BCC3F9939B}"/>
                </a:ext>
              </a:extLst>
            </p:cNvPr>
            <p:cNvCxnSpPr>
              <a:stCxn id="29" idx="2"/>
              <a:endCxn id="56" idx="0"/>
            </p:cNvCxnSpPr>
            <p:nvPr/>
          </p:nvCxnSpPr>
          <p:spPr>
            <a:xfrm flipH="1">
              <a:off x="4706328" y="5730374"/>
              <a:ext cx="1203368" cy="1004958"/>
            </a:xfrm>
            <a:prstGeom prst="straightConnector1">
              <a:avLst/>
            </a:prstGeom>
            <a:ln w="381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xmlns="" id="{8BD74A93-B685-4A15-B4EC-0FFA9456EB58}"/>
                </a:ext>
              </a:extLst>
            </p:cNvPr>
            <p:cNvCxnSpPr>
              <a:stCxn id="29" idx="2"/>
              <a:endCxn id="52" idx="0"/>
            </p:cNvCxnSpPr>
            <p:nvPr/>
          </p:nvCxnSpPr>
          <p:spPr>
            <a:xfrm>
              <a:off x="5909695" y="5730374"/>
              <a:ext cx="520910" cy="357371"/>
            </a:xfrm>
            <a:prstGeom prst="straightConnector1">
              <a:avLst/>
            </a:prstGeom>
            <a:ln w="381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xmlns="" id="{56064B97-6EF4-4BFC-B6CF-B0F676AE4B9A}"/>
                </a:ext>
              </a:extLst>
            </p:cNvPr>
            <p:cNvSpPr/>
            <p:nvPr/>
          </p:nvSpPr>
          <p:spPr>
            <a:xfrm>
              <a:off x="5547805" y="7027696"/>
              <a:ext cx="1092200" cy="695324"/>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Poisson regression (fecundity)</a:t>
              </a:r>
            </a:p>
          </p:txBody>
        </p:sp>
        <p:cxnSp>
          <p:nvCxnSpPr>
            <p:cNvPr id="51" name="Straight Arrow Connector 50">
              <a:extLst>
                <a:ext uri="{FF2B5EF4-FFF2-40B4-BE49-F238E27FC236}">
                  <a16:creationId xmlns:a16="http://schemas.microsoft.com/office/drawing/2014/main" xmlns="" id="{7546A335-80EE-4216-A87E-02D62C323530}"/>
                </a:ext>
              </a:extLst>
            </p:cNvPr>
            <p:cNvCxnSpPr>
              <a:stCxn id="29" idx="2"/>
              <a:endCxn id="50" idx="0"/>
            </p:cNvCxnSpPr>
            <p:nvPr/>
          </p:nvCxnSpPr>
          <p:spPr>
            <a:xfrm>
              <a:off x="5909695" y="5730374"/>
              <a:ext cx="184209" cy="1297323"/>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xmlns="" id="{4CEDE8C0-F09B-450D-AA12-A2889A60B5F5}"/>
                </a:ext>
              </a:extLst>
            </p:cNvPr>
            <p:cNvSpPr/>
            <p:nvPr/>
          </p:nvSpPr>
          <p:spPr>
            <a:xfrm>
              <a:off x="5884505" y="6087744"/>
              <a:ext cx="1092200" cy="695324"/>
            </a:xfrm>
            <a:prstGeom prst="rect">
              <a:avLst/>
            </a:prstGeom>
            <a:solidFill>
              <a:schemeClr val="bg1"/>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Multinomial regression</a:t>
              </a:r>
            </a:p>
          </p:txBody>
        </p:sp>
        <p:sp>
          <p:nvSpPr>
            <p:cNvPr id="53" name="Rectangle 52">
              <a:extLst>
                <a:ext uri="{FF2B5EF4-FFF2-40B4-BE49-F238E27FC236}">
                  <a16:creationId xmlns:a16="http://schemas.microsoft.com/office/drawing/2014/main" xmlns="" id="{4E7CEBBA-7A48-47D0-88EE-E2961D4D2BC4}"/>
                </a:ext>
              </a:extLst>
            </p:cNvPr>
            <p:cNvSpPr/>
            <p:nvPr/>
          </p:nvSpPr>
          <p:spPr>
            <a:xfrm>
              <a:off x="4050428" y="5332871"/>
              <a:ext cx="1092201" cy="695324"/>
            </a:xfrm>
            <a:prstGeom prst="rect">
              <a:avLst/>
            </a:prstGeom>
            <a:solidFill>
              <a:schemeClr val="bg1"/>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Logistic regression</a:t>
              </a:r>
            </a:p>
          </p:txBody>
        </p:sp>
        <p:sp>
          <p:nvSpPr>
            <p:cNvPr id="54" name="Rectangle 53">
              <a:extLst>
                <a:ext uri="{FF2B5EF4-FFF2-40B4-BE49-F238E27FC236}">
                  <a16:creationId xmlns:a16="http://schemas.microsoft.com/office/drawing/2014/main" xmlns="" id="{A1847B7A-CB9E-467F-9CA6-4332F84118AA}"/>
                </a:ext>
              </a:extLst>
            </p:cNvPr>
            <p:cNvSpPr/>
            <p:nvPr/>
          </p:nvSpPr>
          <p:spPr>
            <a:xfrm>
              <a:off x="4186884" y="7620951"/>
              <a:ext cx="1269276" cy="569044"/>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Survival analysis (mark-recapture)</a:t>
              </a:r>
            </a:p>
          </p:txBody>
        </p:sp>
        <p:cxnSp>
          <p:nvCxnSpPr>
            <p:cNvPr id="55" name="Straight Arrow Connector 54">
              <a:extLst>
                <a:ext uri="{FF2B5EF4-FFF2-40B4-BE49-F238E27FC236}">
                  <a16:creationId xmlns:a16="http://schemas.microsoft.com/office/drawing/2014/main" xmlns="" id="{7D02FFB7-42F9-4613-8418-3303A144FE64}"/>
                </a:ext>
              </a:extLst>
            </p:cNvPr>
            <p:cNvCxnSpPr>
              <a:cxnSpLocks/>
              <a:stCxn id="29" idx="2"/>
              <a:endCxn id="54" idx="0"/>
            </p:cNvCxnSpPr>
            <p:nvPr/>
          </p:nvCxnSpPr>
          <p:spPr>
            <a:xfrm flipH="1">
              <a:off x="4821522" y="5730374"/>
              <a:ext cx="1088174" cy="1890577"/>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56" name="Rectangle 55">
              <a:extLst>
                <a:ext uri="{FF2B5EF4-FFF2-40B4-BE49-F238E27FC236}">
                  <a16:creationId xmlns:a16="http://schemas.microsoft.com/office/drawing/2014/main" xmlns="" id="{422ABBE4-1F75-44D0-B3D3-309BCB8D6E1F}"/>
                </a:ext>
              </a:extLst>
            </p:cNvPr>
            <p:cNvSpPr/>
            <p:nvPr/>
          </p:nvSpPr>
          <p:spPr>
            <a:xfrm>
              <a:off x="4160227" y="6735331"/>
              <a:ext cx="1092201" cy="695324"/>
            </a:xfrm>
            <a:prstGeom prst="rect">
              <a:avLst/>
            </a:prstGeom>
            <a:solidFill>
              <a:schemeClr val="bg1"/>
            </a:solidFill>
            <a:ln w="381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Poisson regression (counts)</a:t>
              </a:r>
            </a:p>
          </p:txBody>
        </p:sp>
        <p:sp>
          <p:nvSpPr>
            <p:cNvPr id="57" name="Rectangle 56">
              <a:extLst>
                <a:ext uri="{FF2B5EF4-FFF2-40B4-BE49-F238E27FC236}">
                  <a16:creationId xmlns:a16="http://schemas.microsoft.com/office/drawing/2014/main" xmlns="" id="{D1215BBF-9DF2-482E-B601-1D3C66B5F769}"/>
                </a:ext>
              </a:extLst>
            </p:cNvPr>
            <p:cNvSpPr/>
            <p:nvPr/>
          </p:nvSpPr>
          <p:spPr>
            <a:xfrm>
              <a:off x="2608235" y="6839710"/>
              <a:ext cx="1269276" cy="569044"/>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ysClr val="windowText" lastClr="000000"/>
                  </a:solidFill>
                </a:rPr>
                <a:t>Abundance estimation</a:t>
              </a:r>
            </a:p>
          </p:txBody>
        </p:sp>
        <p:cxnSp>
          <p:nvCxnSpPr>
            <p:cNvPr id="58" name="Straight Arrow Connector 57">
              <a:extLst>
                <a:ext uri="{FF2B5EF4-FFF2-40B4-BE49-F238E27FC236}">
                  <a16:creationId xmlns:a16="http://schemas.microsoft.com/office/drawing/2014/main" xmlns="" id="{9F7FCEB5-606A-4635-960A-584CC94E4803}"/>
                </a:ext>
              </a:extLst>
            </p:cNvPr>
            <p:cNvCxnSpPr>
              <a:stCxn id="28" idx="2"/>
              <a:endCxn id="57" idx="0"/>
            </p:cNvCxnSpPr>
            <p:nvPr/>
          </p:nvCxnSpPr>
          <p:spPr>
            <a:xfrm>
              <a:off x="2757871" y="6412601"/>
              <a:ext cx="485002" cy="427109"/>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8733889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0731BE1-3604-4265-A0A5-20932E4B9C06}"/>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xmlns="" id="{330E09F5-C692-4240-B12D-E919CDB1620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2229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oup 36">
            <a:extLst>
              <a:ext uri="{FF2B5EF4-FFF2-40B4-BE49-F238E27FC236}">
                <a16:creationId xmlns:a16="http://schemas.microsoft.com/office/drawing/2014/main" xmlns="" id="{EA392FFE-D85C-4219-89F6-925913F91E27}"/>
              </a:ext>
            </a:extLst>
          </p:cNvPr>
          <p:cNvGrpSpPr/>
          <p:nvPr/>
        </p:nvGrpSpPr>
        <p:grpSpPr>
          <a:xfrm>
            <a:off x="951345" y="1542473"/>
            <a:ext cx="9879920" cy="4159080"/>
            <a:chOff x="1230550" y="1936694"/>
            <a:chExt cx="8720968" cy="3395348"/>
          </a:xfrm>
        </p:grpSpPr>
        <p:sp>
          <p:nvSpPr>
            <p:cNvPr id="5" name="Rectangle 4">
              <a:extLst>
                <a:ext uri="{FF2B5EF4-FFF2-40B4-BE49-F238E27FC236}">
                  <a16:creationId xmlns:a16="http://schemas.microsoft.com/office/drawing/2014/main" xmlns="" id="{94C7C505-5AC1-439A-B4E6-9CEBB5DFA255}"/>
                </a:ext>
              </a:extLst>
            </p:cNvPr>
            <p:cNvSpPr/>
            <p:nvPr/>
          </p:nvSpPr>
          <p:spPr>
            <a:xfrm>
              <a:off x="4602481" y="2755457"/>
              <a:ext cx="2006462" cy="603400"/>
            </a:xfrm>
            <a:prstGeom prst="rect">
              <a:avLst/>
            </a:prstGeom>
            <a:noFill/>
            <a:ln w="381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alibri" panose="020F0502020204030204"/>
                  <a:ea typeface="+mn-ea"/>
                  <a:cs typeface="+mn-cs"/>
                </a:rPr>
                <a:t>Survey</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1" u="none" strike="noStrike" kern="0" cap="none" spc="0" normalizeH="0" baseline="0" noProof="0" dirty="0">
                  <a:ln>
                    <a:noFill/>
                  </a:ln>
                  <a:solidFill>
                    <a:prstClr val="black"/>
                  </a:solidFill>
                  <a:effectLst/>
                  <a:uLnTx/>
                  <a:uFillTx/>
                  <a:latin typeface="Calibri" panose="020F0502020204030204"/>
                  <a:ea typeface="+mn-ea"/>
                  <a:cs typeface="+mn-cs"/>
                </a:rPr>
                <a:t>(e.g. transects, repeated counts, mark-recapture)</a:t>
              </a:r>
            </a:p>
          </p:txBody>
        </p:sp>
        <p:sp>
          <p:nvSpPr>
            <p:cNvPr id="6" name="Rectangle 5">
              <a:extLst>
                <a:ext uri="{FF2B5EF4-FFF2-40B4-BE49-F238E27FC236}">
                  <a16:creationId xmlns:a16="http://schemas.microsoft.com/office/drawing/2014/main" xmlns="" id="{89B9BA8B-BC9B-40D3-BAD9-AE2B41D96519}"/>
                </a:ext>
              </a:extLst>
            </p:cNvPr>
            <p:cNvSpPr/>
            <p:nvPr/>
          </p:nvSpPr>
          <p:spPr>
            <a:xfrm>
              <a:off x="4602481" y="1936694"/>
              <a:ext cx="2006462" cy="604237"/>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How was it collected?</a:t>
              </a:r>
            </a:p>
          </p:txBody>
        </p:sp>
        <p:sp>
          <p:nvSpPr>
            <p:cNvPr id="7" name="Hexagon 6">
              <a:extLst>
                <a:ext uri="{FF2B5EF4-FFF2-40B4-BE49-F238E27FC236}">
                  <a16:creationId xmlns:a16="http://schemas.microsoft.com/office/drawing/2014/main" xmlns="" id="{99C3A3AA-135A-4A65-B8E5-FC797D39EEB3}"/>
                </a:ext>
              </a:extLst>
            </p:cNvPr>
            <p:cNvSpPr/>
            <p:nvPr/>
          </p:nvSpPr>
          <p:spPr>
            <a:xfrm>
              <a:off x="4510377" y="3679341"/>
              <a:ext cx="2098566" cy="642705"/>
            </a:xfrm>
            <a:prstGeom prst="hexagon">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solidFill>
                </a:rPr>
                <a:t>Repeated visits within a closed period?</a:t>
              </a:r>
            </a:p>
          </p:txBody>
        </p:sp>
        <p:cxnSp>
          <p:nvCxnSpPr>
            <p:cNvPr id="8" name="Straight Connector 7">
              <a:extLst>
                <a:ext uri="{FF2B5EF4-FFF2-40B4-BE49-F238E27FC236}">
                  <a16:creationId xmlns:a16="http://schemas.microsoft.com/office/drawing/2014/main" xmlns="" id="{69D41364-B78C-47AB-9F56-D9A0F0366F40}"/>
                </a:ext>
              </a:extLst>
            </p:cNvPr>
            <p:cNvCxnSpPr>
              <a:cxnSpLocks/>
              <a:stCxn id="5" idx="2"/>
            </p:cNvCxnSpPr>
            <p:nvPr/>
          </p:nvCxnSpPr>
          <p:spPr>
            <a:xfrm flipH="1">
              <a:off x="5605711" y="3358857"/>
              <a:ext cx="1" cy="32048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xmlns="" id="{CB730B67-004F-4737-90DF-BEC38A7AF4A3}"/>
                </a:ext>
              </a:extLst>
            </p:cNvPr>
            <p:cNvSpPr/>
            <p:nvPr/>
          </p:nvSpPr>
          <p:spPr>
            <a:xfrm>
              <a:off x="6096000" y="4778199"/>
              <a:ext cx="736947" cy="412363"/>
            </a:xfrm>
            <a:prstGeom prst="rect">
              <a:avLst/>
            </a:prstGeom>
            <a:noFill/>
            <a:ln w="381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a:ln>
                    <a:noFill/>
                  </a:ln>
                  <a:solidFill>
                    <a:prstClr val="black"/>
                  </a:solidFill>
                  <a:effectLst/>
                  <a:uLnTx/>
                  <a:uFillTx/>
                  <a:latin typeface="Calibri" panose="020F0502020204030204"/>
                  <a:ea typeface="+mn-ea"/>
                  <a:cs typeface="+mn-cs"/>
                </a:rPr>
                <a:t>No</a:t>
              </a:r>
            </a:p>
          </p:txBody>
        </p:sp>
        <p:sp>
          <p:nvSpPr>
            <p:cNvPr id="13" name="Rectangle 12">
              <a:extLst>
                <a:ext uri="{FF2B5EF4-FFF2-40B4-BE49-F238E27FC236}">
                  <a16:creationId xmlns:a16="http://schemas.microsoft.com/office/drawing/2014/main" xmlns="" id="{072691B0-46A5-4B5D-9323-B713942F5935}"/>
                </a:ext>
              </a:extLst>
            </p:cNvPr>
            <p:cNvSpPr/>
            <p:nvPr/>
          </p:nvSpPr>
          <p:spPr>
            <a:xfrm>
              <a:off x="4315000" y="4778199"/>
              <a:ext cx="736947" cy="412363"/>
            </a:xfrm>
            <a:prstGeom prst="rect">
              <a:avLst/>
            </a:prstGeom>
            <a:noFill/>
            <a:ln w="38100" cap="flat" cmpd="sng" algn="ctr">
              <a:solidFill>
                <a:sysClr val="windowText" lastClr="00000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b="0" i="0" u="none" strike="noStrike" kern="0" cap="none" spc="0" normalizeH="0" baseline="0" noProof="0" dirty="0">
                  <a:ln>
                    <a:noFill/>
                  </a:ln>
                  <a:solidFill>
                    <a:prstClr val="black"/>
                  </a:solidFill>
                  <a:effectLst/>
                  <a:uLnTx/>
                  <a:uFillTx/>
                  <a:latin typeface="Calibri" panose="020F0502020204030204"/>
                  <a:ea typeface="+mn-ea"/>
                  <a:cs typeface="+mn-cs"/>
                </a:rPr>
                <a:t>Yes</a:t>
              </a:r>
              <a:endParaRPr kumimoji="0" lang="en-US" sz="1200" b="0" i="0" u="none" strike="noStrike" kern="0" cap="none" spc="0" normalizeH="0" baseline="0" noProof="0" dirty="0">
                <a:ln>
                  <a:noFill/>
                </a:ln>
                <a:solidFill>
                  <a:prstClr val="black"/>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xmlns="" id="{214412BC-45FA-4A93-B489-94E6D66A443C}"/>
                </a:ext>
              </a:extLst>
            </p:cNvPr>
            <p:cNvSpPr/>
            <p:nvPr/>
          </p:nvSpPr>
          <p:spPr>
            <a:xfrm>
              <a:off x="8859317" y="4636718"/>
              <a:ext cx="1092201" cy="695324"/>
            </a:xfrm>
            <a:prstGeom prst="rect">
              <a:avLst/>
            </a:prstGeom>
            <a:solidFill>
              <a:sysClr val="window" lastClr="FFFFFF"/>
            </a:solidFill>
            <a:ln w="38100" cap="flat" cmpd="sng" algn="ctr">
              <a:solidFill>
                <a:schemeClr val="accent2"/>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b="1" i="0" u="none" strike="noStrike" kern="0" cap="none" spc="0" normalizeH="0" baseline="0" noProof="0" dirty="0">
                  <a:ln>
                    <a:noFill/>
                  </a:ln>
                  <a:solidFill>
                    <a:sysClr val="windowText" lastClr="000000"/>
                  </a:solidFill>
                  <a:effectLst/>
                  <a:uLnTx/>
                  <a:uFillTx/>
                  <a:latin typeface="Calibri" panose="020F0502020204030204"/>
                  <a:ea typeface="+mn-ea"/>
                  <a:cs typeface="+mn-cs"/>
                </a:rPr>
                <a:t>Poisson GLM</a:t>
              </a:r>
            </a:p>
          </p:txBody>
        </p:sp>
        <p:cxnSp>
          <p:nvCxnSpPr>
            <p:cNvPr id="17" name="Straight Arrow Connector 16">
              <a:extLst>
                <a:ext uri="{FF2B5EF4-FFF2-40B4-BE49-F238E27FC236}">
                  <a16:creationId xmlns:a16="http://schemas.microsoft.com/office/drawing/2014/main" xmlns="" id="{A98D4FF7-B8CF-4201-8C1D-697BCFE9DBC8}"/>
                </a:ext>
              </a:extLst>
            </p:cNvPr>
            <p:cNvCxnSpPr>
              <a:cxnSpLocks/>
              <a:stCxn id="12" idx="3"/>
              <a:endCxn id="16" idx="1"/>
            </p:cNvCxnSpPr>
            <p:nvPr/>
          </p:nvCxnSpPr>
          <p:spPr>
            <a:xfrm flipV="1">
              <a:off x="6832947" y="4984380"/>
              <a:ext cx="2026370" cy="1"/>
            </a:xfrm>
            <a:prstGeom prst="straightConnector1">
              <a:avLst/>
            </a:prstGeom>
            <a:ln w="38100">
              <a:solidFill>
                <a:schemeClr val="accent2"/>
              </a:solidFill>
              <a:tailEnd type="triangle"/>
            </a:ln>
          </p:spPr>
          <p:style>
            <a:lnRef idx="1">
              <a:schemeClr val="accent6"/>
            </a:lnRef>
            <a:fillRef idx="0">
              <a:schemeClr val="accent6"/>
            </a:fillRef>
            <a:effectRef idx="0">
              <a:schemeClr val="accent6"/>
            </a:effectRef>
            <a:fontRef idx="minor">
              <a:schemeClr val="tx1"/>
            </a:fontRef>
          </p:style>
        </p:cxnSp>
        <p:cxnSp>
          <p:nvCxnSpPr>
            <p:cNvPr id="21" name="Straight Arrow Connector 20">
              <a:extLst>
                <a:ext uri="{FF2B5EF4-FFF2-40B4-BE49-F238E27FC236}">
                  <a16:creationId xmlns:a16="http://schemas.microsoft.com/office/drawing/2014/main" xmlns="" id="{4C91A116-4B5D-4FA8-BA1A-0929E0D0685E}"/>
                </a:ext>
              </a:extLst>
            </p:cNvPr>
            <p:cNvCxnSpPr>
              <a:cxnSpLocks/>
              <a:stCxn id="13" idx="1"/>
              <a:endCxn id="23" idx="3"/>
            </p:cNvCxnSpPr>
            <p:nvPr/>
          </p:nvCxnSpPr>
          <p:spPr>
            <a:xfrm flipH="1">
              <a:off x="2684118" y="4984380"/>
              <a:ext cx="1630883"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xmlns="" id="{4C5AD5C3-8663-4727-9EFB-52ACC0CCF3BF}"/>
                </a:ext>
              </a:extLst>
            </p:cNvPr>
            <p:cNvSpPr/>
            <p:nvPr/>
          </p:nvSpPr>
          <p:spPr>
            <a:xfrm>
              <a:off x="1230550" y="4636718"/>
              <a:ext cx="1453568" cy="695324"/>
            </a:xfrm>
            <a:prstGeom prst="rect">
              <a:avLst/>
            </a:prstGeom>
            <a:solidFill>
              <a:sysClr val="window" lastClr="FFFFFF"/>
            </a:solidFill>
            <a:ln w="38100" cap="flat" cmpd="sng" algn="ctr">
              <a:solidFill>
                <a:schemeClr val="accent2"/>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b="1" i="1" u="none" strike="noStrike" kern="0" cap="none" spc="0" normalizeH="0" baseline="0" noProof="0" dirty="0" smtClean="0">
                  <a:ln>
                    <a:noFill/>
                  </a:ln>
                  <a:solidFill>
                    <a:sysClr val="windowText" lastClr="000000"/>
                  </a:solidFill>
                  <a:effectLst/>
                  <a:uLnTx/>
                  <a:uFillTx/>
                  <a:latin typeface="Calibri" panose="020F0502020204030204"/>
                  <a:ea typeface="+mn-ea"/>
                  <a:cs typeface="+mn-cs"/>
                </a:rPr>
                <a:t>N</a:t>
              </a:r>
              <a:r>
                <a:rPr kumimoji="0" lang="en-US" b="1" i="0" u="none" strike="noStrike" kern="0" cap="none" spc="0" normalizeH="0" baseline="0" noProof="0" dirty="0" smtClean="0">
                  <a:ln>
                    <a:noFill/>
                  </a:ln>
                  <a:solidFill>
                    <a:sysClr val="windowText" lastClr="000000"/>
                  </a:solidFill>
                  <a:effectLst/>
                  <a:uLnTx/>
                  <a:uFillTx/>
                  <a:latin typeface="Calibri" panose="020F0502020204030204"/>
                  <a:ea typeface="+mn-ea"/>
                  <a:cs typeface="+mn-cs"/>
                </a:rPr>
                <a:t>–Mixture </a:t>
              </a:r>
              <a:r>
                <a:rPr kumimoji="0" lang="en-US" b="1" i="0" u="none" strike="noStrike" kern="0" cap="none" spc="0" normalizeH="0" baseline="0" noProof="0" dirty="0">
                  <a:ln>
                    <a:noFill/>
                  </a:ln>
                  <a:solidFill>
                    <a:sysClr val="windowText" lastClr="000000"/>
                  </a:solidFill>
                  <a:effectLst/>
                  <a:uLnTx/>
                  <a:uFillTx/>
                  <a:latin typeface="Calibri" panose="020F0502020204030204"/>
                  <a:ea typeface="+mn-ea"/>
                  <a:cs typeface="+mn-cs"/>
                </a:rPr>
                <a:t>Models</a:t>
              </a:r>
            </a:p>
          </p:txBody>
        </p:sp>
        <p:cxnSp>
          <p:nvCxnSpPr>
            <p:cNvPr id="27" name="Straight Connector 26">
              <a:extLst>
                <a:ext uri="{FF2B5EF4-FFF2-40B4-BE49-F238E27FC236}">
                  <a16:creationId xmlns:a16="http://schemas.microsoft.com/office/drawing/2014/main" xmlns="" id="{1FB81833-DBBE-407D-AB72-EF45B350B63D}"/>
                </a:ext>
              </a:extLst>
            </p:cNvPr>
            <p:cNvCxnSpPr>
              <a:cxnSpLocks/>
              <a:stCxn id="12" idx="0"/>
              <a:endCxn id="7" idx="1"/>
            </p:cNvCxnSpPr>
            <p:nvPr/>
          </p:nvCxnSpPr>
          <p:spPr>
            <a:xfrm flipH="1" flipV="1">
              <a:off x="6435213" y="4322046"/>
              <a:ext cx="29260" cy="4561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A61C4749-6D75-4DC9-87AD-4E5F918FAB0F}"/>
                </a:ext>
              </a:extLst>
            </p:cNvPr>
            <p:cNvCxnSpPr>
              <a:cxnSpLocks/>
              <a:stCxn id="13" idx="0"/>
              <a:endCxn id="7" idx="2"/>
            </p:cNvCxnSpPr>
            <p:nvPr/>
          </p:nvCxnSpPr>
          <p:spPr>
            <a:xfrm flipV="1">
              <a:off x="4683474" y="4322046"/>
              <a:ext cx="634" cy="4561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xmlns="" id="{B399777E-2B67-4FD5-A0B8-063A896798FB}"/>
                </a:ext>
              </a:extLst>
            </p:cNvPr>
            <p:cNvCxnSpPr>
              <a:cxnSpLocks/>
              <a:stCxn id="6" idx="2"/>
              <a:endCxn id="5" idx="0"/>
            </p:cNvCxnSpPr>
            <p:nvPr/>
          </p:nvCxnSpPr>
          <p:spPr>
            <a:xfrm>
              <a:off x="5605712" y="2540931"/>
              <a:ext cx="0" cy="21452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41" name="Rectangle 40">
            <a:extLst>
              <a:ext uri="{FF2B5EF4-FFF2-40B4-BE49-F238E27FC236}">
                <a16:creationId xmlns:a16="http://schemas.microsoft.com/office/drawing/2014/main" xmlns="" id="{102C14B8-D0C5-42FB-92F8-618F521F9329}"/>
              </a:ext>
            </a:extLst>
          </p:cNvPr>
          <p:cNvSpPr/>
          <p:nvPr/>
        </p:nvSpPr>
        <p:spPr>
          <a:xfrm>
            <a:off x="4771381" y="467192"/>
            <a:ext cx="2273106" cy="719365"/>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rPr>
              <a:t>Count Data</a:t>
            </a:r>
            <a:endParaRPr lang="en-US" sz="1200" b="1" dirty="0">
              <a:solidFill>
                <a:sysClr val="windowText" lastClr="000000"/>
              </a:solidFill>
            </a:endParaRPr>
          </a:p>
        </p:txBody>
      </p:sp>
      <p:cxnSp>
        <p:nvCxnSpPr>
          <p:cNvPr id="42" name="Straight Arrow Connector 41">
            <a:extLst>
              <a:ext uri="{FF2B5EF4-FFF2-40B4-BE49-F238E27FC236}">
                <a16:creationId xmlns:a16="http://schemas.microsoft.com/office/drawing/2014/main" xmlns="" id="{790D07AB-3D3F-4877-A8FE-AE87CAA7C907}"/>
              </a:ext>
            </a:extLst>
          </p:cNvPr>
          <p:cNvCxnSpPr>
            <a:cxnSpLocks/>
            <a:stCxn id="41" idx="2"/>
            <a:endCxn id="6" idx="0"/>
          </p:cNvCxnSpPr>
          <p:nvPr/>
        </p:nvCxnSpPr>
        <p:spPr>
          <a:xfrm>
            <a:off x="5907934" y="1186557"/>
            <a:ext cx="0" cy="355916"/>
          </a:xfrm>
          <a:prstGeom prst="straightConnector1">
            <a:avLst/>
          </a:prstGeom>
          <a:ln w="38100">
            <a:solidFill>
              <a:schemeClr val="accent2"/>
            </a:solidFill>
            <a:tailEnd type="triangle"/>
          </a:ln>
        </p:spPr>
        <p:style>
          <a:lnRef idx="1">
            <a:schemeClr val="accent6"/>
          </a:lnRef>
          <a:fillRef idx="0">
            <a:schemeClr val="accent6"/>
          </a:fillRef>
          <a:effectRef idx="0">
            <a:schemeClr val="accent6"/>
          </a:effectRef>
          <a:fontRef idx="minor">
            <a:schemeClr val="tx1"/>
          </a:fontRef>
        </p:style>
      </p:cxnSp>
      <p:sp>
        <p:nvSpPr>
          <p:cNvPr id="45" name="Rectangle 44">
            <a:extLst>
              <a:ext uri="{FF2B5EF4-FFF2-40B4-BE49-F238E27FC236}">
                <a16:creationId xmlns:a16="http://schemas.microsoft.com/office/drawing/2014/main" xmlns="" id="{EF5E8117-48FD-4B49-8E9D-A97984E4628E}"/>
              </a:ext>
            </a:extLst>
          </p:cNvPr>
          <p:cNvSpPr/>
          <p:nvPr/>
        </p:nvSpPr>
        <p:spPr>
          <a:xfrm>
            <a:off x="1113781" y="2532585"/>
            <a:ext cx="2273102" cy="787272"/>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rPr>
              <a:t>Opportunistic</a:t>
            </a:r>
          </a:p>
          <a:p>
            <a:pPr algn="ctr"/>
            <a:r>
              <a:rPr lang="en-US" sz="1600" i="1" dirty="0">
                <a:solidFill>
                  <a:schemeClr val="tx1"/>
                </a:solidFill>
              </a:rPr>
              <a:t>(e.g. citizen science)</a:t>
            </a:r>
          </a:p>
        </p:txBody>
      </p:sp>
      <p:cxnSp>
        <p:nvCxnSpPr>
          <p:cNvPr id="55" name="Connector: Elbow 54">
            <a:extLst>
              <a:ext uri="{FF2B5EF4-FFF2-40B4-BE49-F238E27FC236}">
                <a16:creationId xmlns:a16="http://schemas.microsoft.com/office/drawing/2014/main" xmlns="" id="{C9FF9E16-595A-4AC9-B1CD-8F6577E5777A}"/>
              </a:ext>
            </a:extLst>
          </p:cNvPr>
          <p:cNvCxnSpPr>
            <a:cxnSpLocks/>
            <a:stCxn id="6" idx="1"/>
            <a:endCxn id="45" idx="0"/>
          </p:cNvCxnSpPr>
          <p:nvPr/>
        </p:nvCxnSpPr>
        <p:spPr>
          <a:xfrm rot="10800000" flipV="1">
            <a:off x="2250333" y="1912549"/>
            <a:ext cx="2521049" cy="620036"/>
          </a:xfrm>
          <a:prstGeom prst="bentConnector2">
            <a:avLst/>
          </a:prstGeom>
          <a:ln w="2857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494359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768EE6D-26BC-4EAB-B883-8DC7D61ED523}"/>
              </a:ext>
            </a:extLst>
          </p:cNvPr>
          <p:cNvSpPr>
            <a:spLocks noGrp="1"/>
          </p:cNvSpPr>
          <p:nvPr>
            <p:ph type="title"/>
          </p:nvPr>
        </p:nvSpPr>
        <p:spPr/>
        <p:txBody>
          <a:bodyPr/>
          <a:lstStyle/>
          <a:p>
            <a:r>
              <a:rPr lang="en-US" dirty="0"/>
              <a:t>Count data</a:t>
            </a:r>
          </a:p>
        </p:txBody>
      </p:sp>
      <p:sp>
        <p:nvSpPr>
          <p:cNvPr id="3" name="Content Placeholder 2">
            <a:extLst>
              <a:ext uri="{FF2B5EF4-FFF2-40B4-BE49-F238E27FC236}">
                <a16:creationId xmlns:a16="http://schemas.microsoft.com/office/drawing/2014/main" xmlns="" id="{18C2D770-874F-441D-A0B2-44BCCA991F31}"/>
              </a:ext>
            </a:extLst>
          </p:cNvPr>
          <p:cNvSpPr>
            <a:spLocks noGrp="1"/>
          </p:cNvSpPr>
          <p:nvPr>
            <p:ph idx="1"/>
          </p:nvPr>
        </p:nvSpPr>
        <p:spPr>
          <a:xfrm>
            <a:off x="838200" y="1825625"/>
            <a:ext cx="4241800" cy="4351338"/>
          </a:xfrm>
        </p:spPr>
        <p:txBody>
          <a:bodyPr/>
          <a:lstStyle/>
          <a:p>
            <a:r>
              <a:rPr lang="en-US" dirty="0"/>
              <a:t>Typically collected annually or seasonally</a:t>
            </a:r>
          </a:p>
          <a:p>
            <a:r>
              <a:rPr lang="en-US" dirty="0"/>
              <a:t>Data collection methods</a:t>
            </a:r>
          </a:p>
          <a:p>
            <a:pPr lvl="1"/>
            <a:r>
              <a:rPr lang="en-US" dirty="0"/>
              <a:t>Camera surveys</a:t>
            </a:r>
          </a:p>
          <a:p>
            <a:pPr lvl="1"/>
            <a:r>
              <a:rPr lang="en-US" dirty="0"/>
              <a:t>Aerial surveys</a:t>
            </a:r>
          </a:p>
          <a:p>
            <a:pPr lvl="1"/>
            <a:r>
              <a:rPr lang="en-US" dirty="0"/>
              <a:t>Point counts</a:t>
            </a:r>
          </a:p>
          <a:p>
            <a:pPr lvl="1"/>
            <a:r>
              <a:rPr lang="en-US" dirty="0"/>
              <a:t>Transects</a:t>
            </a:r>
          </a:p>
        </p:txBody>
      </p:sp>
      <p:pic>
        <p:nvPicPr>
          <p:cNvPr id="5" name="Picture 4">
            <a:extLst>
              <a:ext uri="{FF2B5EF4-FFF2-40B4-BE49-F238E27FC236}">
                <a16:creationId xmlns:a16="http://schemas.microsoft.com/office/drawing/2014/main" xmlns="" id="{ADC5D4DB-3EFF-416E-9924-8433A2183CE6}"/>
              </a:ext>
            </a:extLst>
          </p:cNvPr>
          <p:cNvPicPr>
            <a:picLocks noChangeAspect="1"/>
          </p:cNvPicPr>
          <p:nvPr/>
        </p:nvPicPr>
        <p:blipFill>
          <a:blip r:embed="rId3"/>
          <a:stretch>
            <a:fillRect/>
          </a:stretch>
        </p:blipFill>
        <p:spPr>
          <a:xfrm>
            <a:off x="5554519" y="1915830"/>
            <a:ext cx="5799282" cy="3744679"/>
          </a:xfrm>
          <a:prstGeom prst="rect">
            <a:avLst/>
          </a:prstGeom>
        </p:spPr>
      </p:pic>
    </p:spTree>
    <p:extLst>
      <p:ext uri="{BB962C8B-B14F-4D97-AF65-F5344CB8AC3E}">
        <p14:creationId xmlns:p14="http://schemas.microsoft.com/office/powerpoint/2010/main" val="25317958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A10D61-9A2E-48DB-BAB7-9890827F7F63}"/>
              </a:ext>
            </a:extLst>
          </p:cNvPr>
          <p:cNvSpPr>
            <a:spLocks noGrp="1"/>
          </p:cNvSpPr>
          <p:nvPr>
            <p:ph type="title"/>
          </p:nvPr>
        </p:nvSpPr>
        <p:spPr/>
        <p:txBody>
          <a:bodyPr/>
          <a:lstStyle/>
          <a:p>
            <a:r>
              <a:rPr lang="en-US" dirty="0"/>
              <a:t>Problems with count data</a:t>
            </a:r>
          </a:p>
        </p:txBody>
      </p:sp>
      <p:sp>
        <p:nvSpPr>
          <p:cNvPr id="3" name="Content Placeholder 2">
            <a:extLst>
              <a:ext uri="{FF2B5EF4-FFF2-40B4-BE49-F238E27FC236}">
                <a16:creationId xmlns:a16="http://schemas.microsoft.com/office/drawing/2014/main" xmlns="" id="{4956825E-2AED-415B-93F9-FAF6D1A4C931}"/>
              </a:ext>
            </a:extLst>
          </p:cNvPr>
          <p:cNvSpPr>
            <a:spLocks noGrp="1"/>
          </p:cNvSpPr>
          <p:nvPr>
            <p:ph idx="1"/>
          </p:nvPr>
        </p:nvSpPr>
        <p:spPr/>
        <p:txBody>
          <a:bodyPr/>
          <a:lstStyle/>
          <a:p>
            <a:r>
              <a:rPr lang="en-US" dirty="0"/>
              <a:t>Sampling and observation errors</a:t>
            </a:r>
          </a:p>
          <a:p>
            <a:pPr lvl="1"/>
            <a:r>
              <a:rPr lang="en-US" dirty="0"/>
              <a:t>Target population not fully sampled</a:t>
            </a:r>
          </a:p>
          <a:p>
            <a:pPr lvl="1"/>
            <a:r>
              <a:rPr lang="en-US" dirty="0"/>
              <a:t>Individuals present but not detected</a:t>
            </a:r>
          </a:p>
          <a:p>
            <a:pPr lvl="1"/>
            <a:r>
              <a:rPr lang="en-US" dirty="0"/>
              <a:t>Double counting</a:t>
            </a:r>
          </a:p>
          <a:p>
            <a:pPr lvl="1"/>
            <a:r>
              <a:rPr lang="en-US" dirty="0"/>
              <a:t>Misidentified individuals</a:t>
            </a:r>
          </a:p>
        </p:txBody>
      </p:sp>
      <p:pic>
        <p:nvPicPr>
          <p:cNvPr id="6" name="Google Shape;137;p19">
            <a:extLst>
              <a:ext uri="{FF2B5EF4-FFF2-40B4-BE49-F238E27FC236}">
                <a16:creationId xmlns:a16="http://schemas.microsoft.com/office/drawing/2014/main" xmlns="" id="{A6D02754-12B4-4681-9153-C363B072419D}"/>
              </a:ext>
            </a:extLst>
          </p:cNvPr>
          <p:cNvPicPr preferRelativeResize="0"/>
          <p:nvPr/>
        </p:nvPicPr>
        <p:blipFill>
          <a:blip r:embed="rId3">
            <a:alphaModFix/>
          </a:blip>
          <a:stretch>
            <a:fillRect/>
          </a:stretch>
        </p:blipFill>
        <p:spPr>
          <a:xfrm>
            <a:off x="7522453" y="1690688"/>
            <a:ext cx="3738984" cy="3751612"/>
          </a:xfrm>
          <a:prstGeom prst="rect">
            <a:avLst/>
          </a:prstGeom>
          <a:noFill/>
          <a:ln>
            <a:noFill/>
          </a:ln>
        </p:spPr>
      </p:pic>
    </p:spTree>
    <p:extLst>
      <p:ext uri="{BB962C8B-B14F-4D97-AF65-F5344CB8AC3E}">
        <p14:creationId xmlns:p14="http://schemas.microsoft.com/office/powerpoint/2010/main" val="38477670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A10D61-9A2E-48DB-BAB7-9890827F7F63}"/>
              </a:ext>
            </a:extLst>
          </p:cNvPr>
          <p:cNvSpPr>
            <a:spLocks noGrp="1"/>
          </p:cNvSpPr>
          <p:nvPr>
            <p:ph type="title"/>
          </p:nvPr>
        </p:nvSpPr>
        <p:spPr/>
        <p:txBody>
          <a:bodyPr/>
          <a:lstStyle/>
          <a:p>
            <a:r>
              <a:rPr lang="en-US" dirty="0"/>
              <a:t>Problems with count data</a:t>
            </a:r>
          </a:p>
        </p:txBody>
      </p:sp>
      <p:sp>
        <p:nvSpPr>
          <p:cNvPr id="3" name="Content Placeholder 2">
            <a:extLst>
              <a:ext uri="{FF2B5EF4-FFF2-40B4-BE49-F238E27FC236}">
                <a16:creationId xmlns:a16="http://schemas.microsoft.com/office/drawing/2014/main" xmlns="" id="{4956825E-2AED-415B-93F9-FAF6D1A4C931}"/>
              </a:ext>
            </a:extLst>
          </p:cNvPr>
          <p:cNvSpPr>
            <a:spLocks noGrp="1"/>
          </p:cNvSpPr>
          <p:nvPr>
            <p:ph idx="1"/>
          </p:nvPr>
        </p:nvSpPr>
        <p:spPr>
          <a:xfrm>
            <a:off x="838200" y="1825625"/>
            <a:ext cx="5571836" cy="4351338"/>
          </a:xfrm>
        </p:spPr>
        <p:txBody>
          <a:bodyPr/>
          <a:lstStyle/>
          <a:p>
            <a:r>
              <a:rPr lang="en-US" dirty="0"/>
              <a:t>Sampling and observation errors</a:t>
            </a:r>
          </a:p>
          <a:p>
            <a:pPr lvl="1"/>
            <a:r>
              <a:rPr lang="en-US" dirty="0"/>
              <a:t>Target population not fully sampled</a:t>
            </a:r>
          </a:p>
          <a:p>
            <a:pPr lvl="1"/>
            <a:r>
              <a:rPr lang="en-US" dirty="0"/>
              <a:t>Individuals present but not detected</a:t>
            </a:r>
          </a:p>
          <a:p>
            <a:pPr lvl="1"/>
            <a:r>
              <a:rPr lang="en-US" dirty="0"/>
              <a:t>Double counting</a:t>
            </a:r>
          </a:p>
          <a:p>
            <a:pPr lvl="1"/>
            <a:r>
              <a:rPr lang="en-US" dirty="0"/>
              <a:t>Misidentified individuals</a:t>
            </a:r>
          </a:p>
          <a:p>
            <a:endParaRPr lang="en-US" dirty="0"/>
          </a:p>
        </p:txBody>
      </p:sp>
      <p:pic>
        <p:nvPicPr>
          <p:cNvPr id="5" name="Google Shape;144;p20">
            <a:extLst>
              <a:ext uri="{FF2B5EF4-FFF2-40B4-BE49-F238E27FC236}">
                <a16:creationId xmlns:a16="http://schemas.microsoft.com/office/drawing/2014/main" xmlns="" id="{17EDE94B-6606-4527-81FA-1E083A608C31}"/>
              </a:ext>
            </a:extLst>
          </p:cNvPr>
          <p:cNvPicPr preferRelativeResize="0"/>
          <p:nvPr/>
        </p:nvPicPr>
        <p:blipFill>
          <a:blip r:embed="rId3">
            <a:alphaModFix/>
          </a:blip>
          <a:stretch>
            <a:fillRect/>
          </a:stretch>
        </p:blipFill>
        <p:spPr>
          <a:xfrm>
            <a:off x="6837535" y="1007251"/>
            <a:ext cx="4641225" cy="4781624"/>
          </a:xfrm>
          <a:prstGeom prst="rect">
            <a:avLst/>
          </a:prstGeom>
          <a:noFill/>
          <a:ln>
            <a:noFill/>
          </a:ln>
        </p:spPr>
      </p:pic>
    </p:spTree>
    <p:extLst>
      <p:ext uri="{BB962C8B-B14F-4D97-AF65-F5344CB8AC3E}">
        <p14:creationId xmlns:p14="http://schemas.microsoft.com/office/powerpoint/2010/main" val="1943265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5"/>
          <p:cNvSpPr txBox="1">
            <a:spLocks noGrp="1"/>
          </p:cNvSpPr>
          <p:nvPr>
            <p:ph type="title"/>
          </p:nvPr>
        </p:nvSpPr>
        <p:spPr/>
        <p:txBody>
          <a:bodyPr/>
          <a:lstStyle/>
          <a:p>
            <a:pPr lvl="0"/>
            <a:r>
              <a:rPr lang="en-US" dirty="0">
                <a:sym typeface="Calibri"/>
              </a:rPr>
              <a:t>Correcting count data</a:t>
            </a:r>
          </a:p>
        </p:txBody>
      </p:sp>
      <p:sp>
        <p:nvSpPr>
          <p:cNvPr id="107" name="Google Shape;107;p15"/>
          <p:cNvSpPr txBox="1">
            <a:spLocks noGrp="1"/>
          </p:cNvSpPr>
          <p:nvPr>
            <p:ph idx="1"/>
          </p:nvPr>
        </p:nvSpPr>
        <p:spPr/>
        <p:txBody>
          <a:bodyPr>
            <a:normAutofit/>
          </a:bodyPr>
          <a:lstStyle/>
          <a:p>
            <a:pPr lvl="0"/>
            <a:r>
              <a:rPr lang="en-US" dirty="0">
                <a:sym typeface="Calibri"/>
              </a:rPr>
              <a:t>We can correct count data for detection if data was specifically collected to estimate detection</a:t>
            </a:r>
          </a:p>
          <a:p>
            <a:pPr lvl="1"/>
            <a:r>
              <a:rPr lang="en-US" dirty="0">
                <a:sym typeface="Calibri"/>
              </a:rPr>
              <a:t>Study design was set to capture information on detection and counts</a:t>
            </a:r>
          </a:p>
          <a:p>
            <a:pPr lvl="1"/>
            <a:r>
              <a:rPr lang="en-US" dirty="0">
                <a:sym typeface="Calibri"/>
              </a:rPr>
              <a:t>A separate study was designed to estimate detection probability</a:t>
            </a:r>
          </a:p>
          <a:p>
            <a:r>
              <a:rPr lang="en-US" dirty="0">
                <a:sym typeface="Calibri"/>
              </a:rPr>
              <a:t>Detection data can be collected by</a:t>
            </a:r>
          </a:p>
          <a:p>
            <a:pPr lvl="1"/>
            <a:r>
              <a:rPr lang="en-US" dirty="0">
                <a:sym typeface="Calibri"/>
              </a:rPr>
              <a:t>Distance sampling</a:t>
            </a:r>
          </a:p>
          <a:p>
            <a:pPr lvl="1"/>
            <a:r>
              <a:rPr lang="en-US" dirty="0">
                <a:sym typeface="Calibri"/>
              </a:rPr>
              <a:t>Double observer study</a:t>
            </a:r>
          </a:p>
          <a:p>
            <a:pPr lvl="1"/>
            <a:r>
              <a:rPr lang="en-US" dirty="0">
                <a:sym typeface="Calibri"/>
              </a:rPr>
              <a:t>Repeated counts at several sites within a </a:t>
            </a:r>
            <a:r>
              <a:rPr lang="en-US" dirty="0" smtClean="0">
                <a:sym typeface="Calibri"/>
              </a:rPr>
              <a:t>closed </a:t>
            </a:r>
            <a:r>
              <a:rPr lang="en-US" dirty="0">
                <a:sym typeface="Calibri"/>
              </a:rPr>
              <a:t>period</a:t>
            </a:r>
          </a:p>
          <a:p>
            <a:pPr lvl="1"/>
            <a:r>
              <a:rPr lang="en-US" dirty="0">
                <a:sym typeface="Calibri"/>
              </a:rPr>
              <a:t>Etc.</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0000460-B67F-466D-BE33-599BD68AB620}"/>
              </a:ext>
            </a:extLst>
          </p:cNvPr>
          <p:cNvSpPr>
            <a:spLocks noGrp="1"/>
          </p:cNvSpPr>
          <p:nvPr>
            <p:ph type="title"/>
          </p:nvPr>
        </p:nvSpPr>
        <p:spPr/>
        <p:txBody>
          <a:bodyPr/>
          <a:lstStyle/>
          <a:p>
            <a:r>
              <a:rPr lang="en-US" dirty="0"/>
              <a:t>What if we can’t correct for detection?</a:t>
            </a:r>
          </a:p>
        </p:txBody>
      </p:sp>
      <p:sp>
        <p:nvSpPr>
          <p:cNvPr id="3" name="Content Placeholder 2">
            <a:extLst>
              <a:ext uri="{FF2B5EF4-FFF2-40B4-BE49-F238E27FC236}">
                <a16:creationId xmlns:a16="http://schemas.microsoft.com/office/drawing/2014/main" xmlns="" id="{AB4B0ACC-4584-4523-A798-3A0EFECE152A}"/>
              </a:ext>
            </a:extLst>
          </p:cNvPr>
          <p:cNvSpPr>
            <a:spLocks noGrp="1"/>
          </p:cNvSpPr>
          <p:nvPr>
            <p:ph idx="1"/>
          </p:nvPr>
        </p:nvSpPr>
        <p:spPr/>
        <p:txBody>
          <a:bodyPr/>
          <a:lstStyle/>
          <a:p>
            <a:r>
              <a:rPr lang="en-US" dirty="0" smtClean="0"/>
              <a:t>All is not lost</a:t>
            </a:r>
            <a:r>
              <a:rPr lang="en-US" dirty="0" smtClean="0"/>
              <a:t>, but understanding </a:t>
            </a:r>
            <a:r>
              <a:rPr lang="en-US" dirty="0"/>
              <a:t>the </a:t>
            </a:r>
            <a:r>
              <a:rPr lang="en-US" dirty="0" smtClean="0"/>
              <a:t>data limitations is critical</a:t>
            </a:r>
            <a:endParaRPr lang="en-US" dirty="0"/>
          </a:p>
          <a:p>
            <a:pPr lvl="1"/>
            <a:r>
              <a:rPr lang="en-US" dirty="0"/>
              <a:t>What can we estimate?</a:t>
            </a:r>
          </a:p>
          <a:p>
            <a:pPr lvl="2"/>
            <a:r>
              <a:rPr lang="en-US" b="1" dirty="0" smtClean="0"/>
              <a:t>Relative</a:t>
            </a:r>
            <a:r>
              <a:rPr lang="en-US" dirty="0" smtClean="0"/>
              <a:t> </a:t>
            </a:r>
            <a:r>
              <a:rPr lang="en-US" dirty="0"/>
              <a:t>abundance or an abundance </a:t>
            </a:r>
            <a:r>
              <a:rPr lang="en-US" b="1" dirty="0"/>
              <a:t>index</a:t>
            </a:r>
          </a:p>
          <a:p>
            <a:pPr lvl="2"/>
            <a:r>
              <a:rPr lang="en-US" b="1" dirty="0"/>
              <a:t>Trend </a:t>
            </a:r>
            <a:r>
              <a:rPr lang="en-US" dirty="0"/>
              <a:t>in </a:t>
            </a:r>
            <a:r>
              <a:rPr lang="en-US" dirty="0" smtClean="0"/>
              <a:t>relative</a:t>
            </a:r>
            <a:r>
              <a:rPr lang="en-US" dirty="0" smtClean="0"/>
              <a:t> </a:t>
            </a:r>
            <a:r>
              <a:rPr lang="en-US" dirty="0"/>
              <a:t>abundance</a:t>
            </a:r>
          </a:p>
          <a:p>
            <a:pPr lvl="2"/>
            <a:r>
              <a:rPr lang="en-US" dirty="0"/>
              <a:t>Relationships with ecological covariates</a:t>
            </a:r>
          </a:p>
          <a:p>
            <a:pPr lvl="1"/>
            <a:r>
              <a:rPr lang="en-US" dirty="0"/>
              <a:t>Assumptions</a:t>
            </a:r>
          </a:p>
          <a:p>
            <a:pPr lvl="2"/>
            <a:r>
              <a:rPr lang="en-US" dirty="0"/>
              <a:t>Detection is constant over time</a:t>
            </a:r>
          </a:p>
          <a:p>
            <a:pPr lvl="1"/>
            <a:r>
              <a:rPr lang="en-US" dirty="0"/>
              <a:t>How can we do it?</a:t>
            </a:r>
          </a:p>
          <a:p>
            <a:pPr lvl="2"/>
            <a:r>
              <a:rPr lang="en-US" dirty="0"/>
              <a:t>Generalized linear models (GLM)</a:t>
            </a:r>
          </a:p>
          <a:p>
            <a:pPr lvl="2"/>
            <a:r>
              <a:rPr lang="en-US" dirty="0"/>
              <a:t>State-space models (SSM)</a:t>
            </a:r>
          </a:p>
          <a:p>
            <a:pPr lvl="1"/>
            <a:endParaRPr lang="en-US" dirty="0"/>
          </a:p>
          <a:p>
            <a:pPr lvl="1"/>
            <a:endParaRPr lang="en-US" dirty="0"/>
          </a:p>
        </p:txBody>
      </p:sp>
      <p:pic>
        <p:nvPicPr>
          <p:cNvPr id="1026" name="Picture 2" descr="Image result for caution symbol"/>
          <p:cNvPicPr>
            <a:picLocks noChangeAspect="1" noChangeArrowheads="1"/>
          </p:cNvPicPr>
          <p:nvPr/>
        </p:nvPicPr>
        <p:blipFill rotWithShape="1">
          <a:blip r:embed="rId3">
            <a:extLst>
              <a:ext uri="{28A0092B-C50C-407E-A947-70E740481C1C}">
                <a14:useLocalDpi xmlns:a14="http://schemas.microsoft.com/office/drawing/2010/main" val="0"/>
              </a:ext>
            </a:extLst>
          </a:blip>
          <a:srcRect l="12405" t="16007" r="13127" b="20074"/>
          <a:stretch/>
        </p:blipFill>
        <p:spPr bwMode="auto">
          <a:xfrm>
            <a:off x="8298180" y="2708910"/>
            <a:ext cx="2674620" cy="2354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5453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C799B8-96B3-45A4-BBA3-3C18862AB09A}"/>
              </a:ext>
            </a:extLst>
          </p:cNvPr>
          <p:cNvSpPr>
            <a:spLocks noGrp="1"/>
          </p:cNvSpPr>
          <p:nvPr>
            <p:ph type="title"/>
          </p:nvPr>
        </p:nvSpPr>
        <p:spPr/>
        <p:txBody>
          <a:bodyPr/>
          <a:lstStyle/>
          <a:p>
            <a:r>
              <a:rPr lang="en-US" dirty="0"/>
              <a:t>Generalized linear models</a:t>
            </a:r>
          </a:p>
        </p:txBody>
      </p:sp>
      <p:sp>
        <p:nvSpPr>
          <p:cNvPr id="3" name="Content Placeholder 2">
            <a:extLst>
              <a:ext uri="{FF2B5EF4-FFF2-40B4-BE49-F238E27FC236}">
                <a16:creationId xmlns:a16="http://schemas.microsoft.com/office/drawing/2014/main" xmlns="" id="{1E9AB0AA-FAF9-488C-A5FC-22DE09C46E9C}"/>
              </a:ext>
            </a:extLst>
          </p:cNvPr>
          <p:cNvSpPr>
            <a:spLocks noGrp="1"/>
          </p:cNvSpPr>
          <p:nvPr>
            <p:ph idx="1"/>
          </p:nvPr>
        </p:nvSpPr>
        <p:spPr/>
        <p:txBody>
          <a:bodyPr>
            <a:normAutofit/>
          </a:bodyPr>
          <a:lstStyle/>
          <a:p>
            <a:r>
              <a:rPr lang="en-US" dirty="0" smtClean="0"/>
              <a:t>GLMs </a:t>
            </a:r>
            <a:r>
              <a:rPr lang="en-US" dirty="0"/>
              <a:t>are based on an assumed relationship called a link function between a linear predictor of the explanatory variables </a:t>
            </a:r>
            <a:r>
              <a:rPr lang="en-US" b="1" dirty="0"/>
              <a:t>(ecological covariates)</a:t>
            </a:r>
            <a:r>
              <a:rPr lang="en-US" dirty="0"/>
              <a:t> and the response variable </a:t>
            </a:r>
            <a:r>
              <a:rPr lang="en-US" b="1" dirty="0"/>
              <a:t>(count)</a:t>
            </a:r>
            <a:endParaRPr lang="en-US" dirty="0"/>
          </a:p>
          <a:p>
            <a:r>
              <a:rPr lang="en-US" dirty="0" smtClean="0"/>
              <a:t>GLMs </a:t>
            </a:r>
            <a:r>
              <a:rPr lang="en-US" dirty="0"/>
              <a:t>are an extension of the </a:t>
            </a:r>
            <a:r>
              <a:rPr lang="en-US" dirty="0" smtClean="0"/>
              <a:t>linear </a:t>
            </a:r>
            <a:r>
              <a:rPr lang="en-US" dirty="0"/>
              <a:t>model</a:t>
            </a:r>
          </a:p>
          <a:p>
            <a:pPr lvl="1"/>
            <a:r>
              <a:rPr lang="en-US" dirty="0"/>
              <a:t>Used when error is non-normally distributed</a:t>
            </a:r>
          </a:p>
          <a:p>
            <a:pPr lvl="2"/>
            <a:r>
              <a:rPr lang="en-US" dirty="0"/>
              <a:t>Most ecological data is non-normal!</a:t>
            </a:r>
          </a:p>
        </p:txBody>
      </p:sp>
    </p:spTree>
    <p:extLst>
      <p:ext uri="{BB962C8B-B14F-4D97-AF65-F5344CB8AC3E}">
        <p14:creationId xmlns:p14="http://schemas.microsoft.com/office/powerpoint/2010/main" val="35940635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C799B8-96B3-45A4-BBA3-3C18862AB09A}"/>
              </a:ext>
            </a:extLst>
          </p:cNvPr>
          <p:cNvSpPr>
            <a:spLocks noGrp="1"/>
          </p:cNvSpPr>
          <p:nvPr>
            <p:ph type="title"/>
          </p:nvPr>
        </p:nvSpPr>
        <p:spPr/>
        <p:txBody>
          <a:bodyPr/>
          <a:lstStyle/>
          <a:p>
            <a:r>
              <a:rPr lang="en-US" dirty="0"/>
              <a:t>Generalized linear models</a:t>
            </a:r>
          </a:p>
        </p:txBody>
      </p:sp>
      <p:sp>
        <p:nvSpPr>
          <p:cNvPr id="3" name="Content Placeholder 2">
            <a:extLst>
              <a:ext uri="{FF2B5EF4-FFF2-40B4-BE49-F238E27FC236}">
                <a16:creationId xmlns:a16="http://schemas.microsoft.com/office/drawing/2014/main" xmlns="" id="{1E9AB0AA-FAF9-488C-A5FC-22DE09C46E9C}"/>
              </a:ext>
            </a:extLst>
          </p:cNvPr>
          <p:cNvSpPr>
            <a:spLocks noGrp="1"/>
          </p:cNvSpPr>
          <p:nvPr>
            <p:ph idx="1"/>
          </p:nvPr>
        </p:nvSpPr>
        <p:spPr/>
        <p:txBody>
          <a:bodyPr>
            <a:normAutofit/>
          </a:bodyPr>
          <a:lstStyle/>
          <a:p>
            <a:r>
              <a:rPr lang="en-US" dirty="0"/>
              <a:t>Counts typically modeled using a Poisson distribution</a:t>
            </a:r>
          </a:p>
          <a:p>
            <a:pPr lvl="1"/>
            <a:r>
              <a:rPr lang="en-US" dirty="0"/>
              <a:t>If data is over dispersed or there are a lot of 0’s</a:t>
            </a:r>
          </a:p>
          <a:p>
            <a:pPr lvl="2"/>
            <a:r>
              <a:rPr lang="en-US" dirty="0"/>
              <a:t>Negative Binomial</a:t>
            </a:r>
          </a:p>
          <a:p>
            <a:pPr lvl="2"/>
            <a:r>
              <a:rPr lang="en-US" dirty="0"/>
              <a:t>Zero-inflated Poisson </a:t>
            </a:r>
          </a:p>
          <a:p>
            <a:r>
              <a:rPr lang="en-US" dirty="0"/>
              <a:t>Count data must reasonably follow the chosen distribution</a:t>
            </a:r>
          </a:p>
          <a:p>
            <a:r>
              <a:rPr lang="en-US" dirty="0"/>
              <a:t>Model selection</a:t>
            </a:r>
          </a:p>
          <a:p>
            <a:pPr lvl="1"/>
            <a:r>
              <a:rPr lang="en-US" dirty="0"/>
              <a:t>May test a number of ecological covariates </a:t>
            </a:r>
          </a:p>
          <a:p>
            <a:pPr lvl="1"/>
            <a:r>
              <a:rPr lang="en-US" dirty="0"/>
              <a:t>Use AIC to compare candidate </a:t>
            </a:r>
            <a:r>
              <a:rPr lang="en-US" dirty="0" smtClean="0"/>
              <a:t>models </a:t>
            </a:r>
            <a:r>
              <a:rPr lang="en-US" i="1" dirty="0" smtClean="0"/>
              <a:t>within</a:t>
            </a:r>
            <a:r>
              <a:rPr lang="en-US" dirty="0" smtClean="0"/>
              <a:t> a dataset, but not </a:t>
            </a:r>
            <a:r>
              <a:rPr lang="en-US" i="1" dirty="0" smtClean="0"/>
              <a:t>among</a:t>
            </a:r>
            <a:r>
              <a:rPr lang="en-US" dirty="0" smtClean="0"/>
              <a:t> datasets</a:t>
            </a:r>
            <a:endParaRPr lang="en-US" dirty="0"/>
          </a:p>
          <a:p>
            <a:endParaRPr lang="en-US" dirty="0"/>
          </a:p>
          <a:p>
            <a:pPr marL="0" indent="0">
              <a:buNone/>
            </a:pPr>
            <a:endParaRPr lang="en-US" dirty="0"/>
          </a:p>
        </p:txBody>
      </p:sp>
    </p:spTree>
    <p:extLst>
      <p:ext uri="{BB962C8B-B14F-4D97-AF65-F5344CB8AC3E}">
        <p14:creationId xmlns:p14="http://schemas.microsoft.com/office/powerpoint/2010/main" val="3435284666"/>
      </p:ext>
    </p:extLst>
  </p:cSld>
  <p:clrMapOvr>
    <a:masterClrMapping/>
  </p:clrMapOvr>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3FF3DF72-315E-4FC3-9077-311525FEE137}" vid="{DCD4DACB-4949-4CF5-99B4-BD1D306B9774}"/>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3FF3DF72-315E-4FC3-9077-311525FEE137}" vid="{DCD4DACB-4949-4CF5-99B4-BD1D306B977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3FF3DF72-315E-4FC3-9077-311525FEE137}" vid="{DCD4DACB-4949-4CF5-99B4-BD1D306B9774}"/>
    </a:ext>
  </a:extLst>
</a:theme>
</file>

<file path=ppt/theme/theme5.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ssa-template</Template>
  <TotalTime>34</TotalTime>
  <Words>2650</Words>
  <Application>Microsoft Office PowerPoint</Application>
  <PresentationFormat>Widescreen</PresentationFormat>
  <Paragraphs>272</Paragraphs>
  <Slides>19</Slides>
  <Notes>18</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19</vt:i4>
      </vt:variant>
    </vt:vector>
  </HeadingPairs>
  <TitlesOfParts>
    <vt:vector size="29" baseType="lpstr">
      <vt:lpstr>Calibri</vt:lpstr>
      <vt:lpstr>Courier New</vt:lpstr>
      <vt:lpstr>Wingdings</vt:lpstr>
      <vt:lpstr>Arial</vt:lpstr>
      <vt:lpstr>Cambria Math</vt:lpstr>
      <vt:lpstr>Calibri Light</vt:lpstr>
      <vt:lpstr>2_Office Theme</vt:lpstr>
      <vt:lpstr>Custom Design</vt:lpstr>
      <vt:lpstr>1_Office Theme</vt:lpstr>
      <vt:lpstr>Office Theme</vt:lpstr>
      <vt:lpstr>Count data</vt:lpstr>
      <vt:lpstr>PowerPoint Presentation</vt:lpstr>
      <vt:lpstr>Count data</vt:lpstr>
      <vt:lpstr>Problems with count data</vt:lpstr>
      <vt:lpstr>Problems with count data</vt:lpstr>
      <vt:lpstr>Correcting count data</vt:lpstr>
      <vt:lpstr>What if we can’t correct for detection?</vt:lpstr>
      <vt:lpstr>Generalized linear models</vt:lpstr>
      <vt:lpstr>Generalized linear models</vt:lpstr>
      <vt:lpstr>Generalized linear models</vt:lpstr>
      <vt:lpstr>State-space models</vt:lpstr>
      <vt:lpstr>State-space models</vt:lpstr>
      <vt:lpstr>What if we can correct for detection?</vt:lpstr>
      <vt:lpstr>N-mixture models</vt:lpstr>
      <vt:lpstr>N-mixture models</vt:lpstr>
      <vt:lpstr>N-mixture models</vt:lpstr>
      <vt:lpstr>Review</vt:lpstr>
      <vt:lpstr>PowerPoint Presentation</vt:lpstr>
      <vt:lpstr>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Abundance analysis</dc:title>
  <dc:creator>Nicole Angeli;Kylee Dunham</dc:creator>
  <cp:lastModifiedBy>Reviewer</cp:lastModifiedBy>
  <cp:revision>92</cp:revision>
  <dcterms:modified xsi:type="dcterms:W3CDTF">2019-11-27T17:54:57Z</dcterms:modified>
</cp:coreProperties>
</file>